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3" r:id="rId4"/>
    <p:sldId id="257" r:id="rId5"/>
    <p:sldId id="272" r:id="rId6"/>
    <p:sldId id="259" r:id="rId7"/>
    <p:sldId id="274" r:id="rId8"/>
    <p:sldId id="265" r:id="rId9"/>
    <p:sldId id="269" r:id="rId10"/>
    <p:sldId id="283" r:id="rId11"/>
    <p:sldId id="284" r:id="rId12"/>
    <p:sldId id="282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DA665-32CF-4493-9ADF-DE9A1596E8C0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427B322A-6878-482C-B3C9-E0B25DF55C96}">
      <dgm:prSet phldrT="[Текст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i="0" dirty="0" smtClean="0"/>
            <a:t>Цифровые каналы связи</a:t>
          </a:r>
          <a:endParaRPr lang="ru-RU" sz="2400" b="1" dirty="0"/>
        </a:p>
      </dgm:t>
    </dgm:pt>
    <dgm:pt modelId="{0D320C20-312F-4265-ABE8-914D716FEC70}" type="parTrans" cxnId="{630C8050-9A8F-464C-8942-591488A8F5A0}">
      <dgm:prSet/>
      <dgm:spPr/>
      <dgm:t>
        <a:bodyPr/>
        <a:lstStyle/>
        <a:p>
          <a:endParaRPr lang="ru-RU"/>
        </a:p>
      </dgm:t>
    </dgm:pt>
    <dgm:pt modelId="{B5D85D20-6337-4951-B518-54B47A19AD8D}" type="sibTrans" cxnId="{630C8050-9A8F-464C-8942-591488A8F5A0}">
      <dgm:prSet/>
      <dgm:spPr/>
      <dgm:t>
        <a:bodyPr/>
        <a:lstStyle/>
        <a:p>
          <a:endParaRPr lang="ru-RU"/>
        </a:p>
      </dgm:t>
    </dgm:pt>
    <dgm:pt modelId="{8EAB8427-850A-4262-820B-AAEDFCA5C17E}">
      <dgm:prSet phldrT="[Текст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 err="1" smtClean="0"/>
            <a:t>Омниканальность</a:t>
          </a:r>
          <a:endParaRPr lang="ru-RU" sz="2400" b="1" dirty="0"/>
        </a:p>
      </dgm:t>
    </dgm:pt>
    <dgm:pt modelId="{B0AF1428-5C0E-4C57-A952-26D7827CD14A}" type="parTrans" cxnId="{98E85826-0385-4F37-B646-4C5457AE1860}">
      <dgm:prSet/>
      <dgm:spPr/>
      <dgm:t>
        <a:bodyPr/>
        <a:lstStyle/>
        <a:p>
          <a:endParaRPr lang="ru-RU"/>
        </a:p>
      </dgm:t>
    </dgm:pt>
    <dgm:pt modelId="{F188DD8D-D8E8-4B9A-95B0-1F6050643203}" type="sibTrans" cxnId="{98E85826-0385-4F37-B646-4C5457AE1860}">
      <dgm:prSet/>
      <dgm:spPr/>
      <dgm:t>
        <a:bodyPr/>
        <a:lstStyle/>
        <a:p>
          <a:endParaRPr lang="ru-RU"/>
        </a:p>
      </dgm:t>
    </dgm:pt>
    <dgm:pt modelId="{4689AFEF-6E37-4D98-9B43-8E46658CE2A4}">
      <dgm:prSet phldrT="[Текст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i="0" dirty="0" smtClean="0"/>
            <a:t>Искусственный интеллект, роботизация</a:t>
          </a:r>
          <a:endParaRPr lang="ru-RU" sz="2400" b="1" dirty="0"/>
        </a:p>
      </dgm:t>
    </dgm:pt>
    <dgm:pt modelId="{F203AF02-A314-43C6-97F3-80B5E5ACFC92}" type="parTrans" cxnId="{8C0DE692-D152-45DF-8039-3F37479D45C4}">
      <dgm:prSet/>
      <dgm:spPr/>
      <dgm:t>
        <a:bodyPr/>
        <a:lstStyle/>
        <a:p>
          <a:endParaRPr lang="ru-RU"/>
        </a:p>
      </dgm:t>
    </dgm:pt>
    <dgm:pt modelId="{E9E65CEA-955C-4573-AF73-9FCE5C7FDB12}" type="sibTrans" cxnId="{8C0DE692-D152-45DF-8039-3F37479D45C4}">
      <dgm:prSet/>
      <dgm:spPr/>
      <dgm:t>
        <a:bodyPr/>
        <a:lstStyle/>
        <a:p>
          <a:endParaRPr lang="ru-RU"/>
        </a:p>
      </dgm:t>
    </dgm:pt>
    <dgm:pt modelId="{A09EC413-38C8-48DB-A222-AF3C9C432905}" type="pres">
      <dgm:prSet presAssocID="{534DA665-32CF-4493-9ADF-DE9A1596E8C0}" presName="CompostProcess" presStyleCnt="0">
        <dgm:presLayoutVars>
          <dgm:dir/>
          <dgm:resizeHandles val="exact"/>
        </dgm:presLayoutVars>
      </dgm:prSet>
      <dgm:spPr/>
    </dgm:pt>
    <dgm:pt modelId="{6281E35A-370E-42F9-9BB9-F3DB7E458604}" type="pres">
      <dgm:prSet presAssocID="{534DA665-32CF-4493-9ADF-DE9A1596E8C0}" presName="arrow" presStyleLbl="bgShp" presStyleIdx="0" presStyleCnt="1"/>
      <dgm:spPr/>
    </dgm:pt>
    <dgm:pt modelId="{2D4D6C88-AE2B-4C5F-8F15-310213188201}" type="pres">
      <dgm:prSet presAssocID="{534DA665-32CF-4493-9ADF-DE9A1596E8C0}" presName="linearProcess" presStyleCnt="0"/>
      <dgm:spPr/>
    </dgm:pt>
    <dgm:pt modelId="{11C1DAA8-9E69-4C81-BBC4-FE2ADCB2C441}" type="pres">
      <dgm:prSet presAssocID="{427B322A-6878-482C-B3C9-E0B25DF55C9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8F89-862F-4400-A56C-5020330D18B6}" type="pres">
      <dgm:prSet presAssocID="{B5D85D20-6337-4951-B518-54B47A19AD8D}" presName="sibTrans" presStyleCnt="0"/>
      <dgm:spPr/>
    </dgm:pt>
    <dgm:pt modelId="{A4CD3734-13D5-44F6-A7A5-8682D2BAE01A}" type="pres">
      <dgm:prSet presAssocID="{8EAB8427-850A-4262-820B-AAEDFCA5C17E}" presName="textNode" presStyleLbl="node1" presStyleIdx="1" presStyleCnt="3" custScaleX="119551" custLinFactNeighborY="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020CF-FD51-411C-B6F7-55405CA02966}" type="pres">
      <dgm:prSet presAssocID="{F188DD8D-D8E8-4B9A-95B0-1F6050643203}" presName="sibTrans" presStyleCnt="0"/>
      <dgm:spPr/>
    </dgm:pt>
    <dgm:pt modelId="{5F868663-10C6-4B8E-804C-47DD667A4419}" type="pres">
      <dgm:prSet presAssocID="{4689AFEF-6E37-4D98-9B43-8E46658CE2A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C8050-9A8F-464C-8942-591488A8F5A0}" srcId="{534DA665-32CF-4493-9ADF-DE9A1596E8C0}" destId="{427B322A-6878-482C-B3C9-E0B25DF55C96}" srcOrd="0" destOrd="0" parTransId="{0D320C20-312F-4265-ABE8-914D716FEC70}" sibTransId="{B5D85D20-6337-4951-B518-54B47A19AD8D}"/>
    <dgm:cxn modelId="{EE02C3DA-8ED5-4F31-A1B2-8B54223EA3C2}" type="presOf" srcId="{427B322A-6878-482C-B3C9-E0B25DF55C96}" destId="{11C1DAA8-9E69-4C81-BBC4-FE2ADCB2C441}" srcOrd="0" destOrd="0" presId="urn:microsoft.com/office/officeart/2005/8/layout/hProcess9"/>
    <dgm:cxn modelId="{90B74CB0-BD21-4D7A-9049-518C129A701F}" type="presOf" srcId="{534DA665-32CF-4493-9ADF-DE9A1596E8C0}" destId="{A09EC413-38C8-48DB-A222-AF3C9C432905}" srcOrd="0" destOrd="0" presId="urn:microsoft.com/office/officeart/2005/8/layout/hProcess9"/>
    <dgm:cxn modelId="{98E85826-0385-4F37-B646-4C5457AE1860}" srcId="{534DA665-32CF-4493-9ADF-DE9A1596E8C0}" destId="{8EAB8427-850A-4262-820B-AAEDFCA5C17E}" srcOrd="1" destOrd="0" parTransId="{B0AF1428-5C0E-4C57-A952-26D7827CD14A}" sibTransId="{F188DD8D-D8E8-4B9A-95B0-1F6050643203}"/>
    <dgm:cxn modelId="{47983C5C-E5E3-4000-AC14-F355B3FCB731}" type="presOf" srcId="{8EAB8427-850A-4262-820B-AAEDFCA5C17E}" destId="{A4CD3734-13D5-44F6-A7A5-8682D2BAE01A}" srcOrd="0" destOrd="0" presId="urn:microsoft.com/office/officeart/2005/8/layout/hProcess9"/>
    <dgm:cxn modelId="{8C0DE692-D152-45DF-8039-3F37479D45C4}" srcId="{534DA665-32CF-4493-9ADF-DE9A1596E8C0}" destId="{4689AFEF-6E37-4D98-9B43-8E46658CE2A4}" srcOrd="2" destOrd="0" parTransId="{F203AF02-A314-43C6-97F3-80B5E5ACFC92}" sibTransId="{E9E65CEA-955C-4573-AF73-9FCE5C7FDB12}"/>
    <dgm:cxn modelId="{78F76715-3FAB-4652-B391-E344008D29A2}" type="presOf" srcId="{4689AFEF-6E37-4D98-9B43-8E46658CE2A4}" destId="{5F868663-10C6-4B8E-804C-47DD667A4419}" srcOrd="0" destOrd="0" presId="urn:microsoft.com/office/officeart/2005/8/layout/hProcess9"/>
    <dgm:cxn modelId="{606AFF1E-989E-45CC-B464-38AA3BE68F44}" type="presParOf" srcId="{A09EC413-38C8-48DB-A222-AF3C9C432905}" destId="{6281E35A-370E-42F9-9BB9-F3DB7E458604}" srcOrd="0" destOrd="0" presId="urn:microsoft.com/office/officeart/2005/8/layout/hProcess9"/>
    <dgm:cxn modelId="{6AC474AE-5902-4672-B84E-9FCB9AB5BB32}" type="presParOf" srcId="{A09EC413-38C8-48DB-A222-AF3C9C432905}" destId="{2D4D6C88-AE2B-4C5F-8F15-310213188201}" srcOrd="1" destOrd="0" presId="urn:microsoft.com/office/officeart/2005/8/layout/hProcess9"/>
    <dgm:cxn modelId="{CFE2D58D-3916-4D38-B5FE-82B29C7DE747}" type="presParOf" srcId="{2D4D6C88-AE2B-4C5F-8F15-310213188201}" destId="{11C1DAA8-9E69-4C81-BBC4-FE2ADCB2C441}" srcOrd="0" destOrd="0" presId="urn:microsoft.com/office/officeart/2005/8/layout/hProcess9"/>
    <dgm:cxn modelId="{48FDCC4E-95CE-4CED-A9C8-E79CE828A033}" type="presParOf" srcId="{2D4D6C88-AE2B-4C5F-8F15-310213188201}" destId="{FBB48F89-862F-4400-A56C-5020330D18B6}" srcOrd="1" destOrd="0" presId="urn:microsoft.com/office/officeart/2005/8/layout/hProcess9"/>
    <dgm:cxn modelId="{95B8483E-0EB7-4147-B36B-0DA4F4181BA2}" type="presParOf" srcId="{2D4D6C88-AE2B-4C5F-8F15-310213188201}" destId="{A4CD3734-13D5-44F6-A7A5-8682D2BAE01A}" srcOrd="2" destOrd="0" presId="urn:microsoft.com/office/officeart/2005/8/layout/hProcess9"/>
    <dgm:cxn modelId="{A27E1D8D-2911-4627-8D87-6395CDFBE927}" type="presParOf" srcId="{2D4D6C88-AE2B-4C5F-8F15-310213188201}" destId="{6AB020CF-FD51-411C-B6F7-55405CA02966}" srcOrd="3" destOrd="0" presId="urn:microsoft.com/office/officeart/2005/8/layout/hProcess9"/>
    <dgm:cxn modelId="{328561D0-84AE-4E1C-A5E3-CE6C6D353E98}" type="presParOf" srcId="{2D4D6C88-AE2B-4C5F-8F15-310213188201}" destId="{5F868663-10C6-4B8E-804C-47DD667A44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89E7D-9F3F-4CE0-A6B8-1D0D12435950}" type="doc">
      <dgm:prSet loTypeId="urn:microsoft.com/office/officeart/2005/8/layout/arrow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2633AF-C97A-49E8-ABA1-CBA8326B107E}">
      <dgm:prSet phldrT="[Текст]" custT="1"/>
      <dgm:spPr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latin typeface="+mn-lt"/>
            </a:rPr>
            <a:t>– объем закупок 64,7 млрд руб.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latin typeface="+mn-lt"/>
            </a:rPr>
            <a:t>– 35 крупнейших заказчиков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latin typeface="+mn-lt"/>
            </a:rPr>
            <a:t>– 8,4 тыс. позиций</a:t>
          </a:r>
          <a:endParaRPr lang="ru-RU" sz="1600" b="1" dirty="0">
            <a:latin typeface="+mn-lt"/>
          </a:endParaRPr>
        </a:p>
      </dgm:t>
    </dgm:pt>
    <dgm:pt modelId="{2B608213-D010-4700-A1FA-38DEFC76385E}" type="parTrans" cxnId="{4E08E619-3E0B-444E-A2C3-1ABA3EC3F842}">
      <dgm:prSet/>
      <dgm:spPr/>
      <dgm:t>
        <a:bodyPr/>
        <a:lstStyle/>
        <a:p>
          <a:endParaRPr lang="ru-RU"/>
        </a:p>
      </dgm:t>
    </dgm:pt>
    <dgm:pt modelId="{CDDF6781-3B1A-460F-B108-8B35C28A56FE}" type="sibTrans" cxnId="{4E08E619-3E0B-444E-A2C3-1ABA3EC3F842}">
      <dgm:prSet/>
      <dgm:spPr/>
      <dgm:t>
        <a:bodyPr/>
        <a:lstStyle/>
        <a:p>
          <a:endParaRPr lang="ru-RU"/>
        </a:p>
      </dgm:t>
    </dgm:pt>
    <dgm:pt modelId="{FFF1C06A-D817-4B7E-A6BD-3957DD730453}">
      <dgm:prSet phldrT="[Текст]" custT="1"/>
      <dgm:spPr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latin typeface="+mn-lt"/>
            </a:rPr>
            <a:t>– объем закупок </a:t>
          </a:r>
          <a:r>
            <a:rPr lang="ru-RU" sz="1600" b="1" dirty="0" smtClean="0"/>
            <a:t>1,511 трлн руб. </a:t>
          </a:r>
          <a:r>
            <a:rPr lang="ru-RU" sz="1600" b="1" dirty="0" smtClean="0">
              <a:latin typeface="+mn-lt"/>
            </a:rPr>
            <a:t>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latin typeface="+mn-lt"/>
            </a:rPr>
            <a:t>– 225 крупнейших заказчиков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latin typeface="+mn-lt"/>
            </a:rPr>
            <a:t>– 100 тыс. позиций</a:t>
          </a:r>
          <a:endParaRPr lang="ru-RU" sz="1600" dirty="0"/>
        </a:p>
      </dgm:t>
    </dgm:pt>
    <dgm:pt modelId="{6A7DDF5D-EAF8-4F14-9D50-11AD86B02391}" type="parTrans" cxnId="{76D0EC64-3FC2-4751-A0C5-98B4CF5CAF02}">
      <dgm:prSet/>
      <dgm:spPr/>
      <dgm:t>
        <a:bodyPr/>
        <a:lstStyle/>
        <a:p>
          <a:endParaRPr lang="ru-RU"/>
        </a:p>
      </dgm:t>
    </dgm:pt>
    <dgm:pt modelId="{F5B43F5F-8820-430B-A802-C3654085EB93}" type="sibTrans" cxnId="{76D0EC64-3FC2-4751-A0C5-98B4CF5CAF02}">
      <dgm:prSet/>
      <dgm:spPr/>
      <dgm:t>
        <a:bodyPr/>
        <a:lstStyle/>
        <a:p>
          <a:endParaRPr lang="ru-RU"/>
        </a:p>
      </dgm:t>
    </dgm:pt>
    <dgm:pt modelId="{7D6DDF38-DD7A-4192-8543-532902CF9E5B}">
      <dgm:prSet phldrT="[Текст]" custT="1"/>
      <dgm:spPr>
        <a:sp3d prstMaterial="matte">
          <a:bevelT w="127000" h="63500"/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latin typeface="+mn-lt"/>
            </a:rPr>
            <a:t>– объем закупок </a:t>
          </a:r>
          <a:r>
            <a:rPr lang="ru-RU" sz="1600" b="1" dirty="0" smtClean="0"/>
            <a:t>2,098  трлн руб. </a:t>
          </a:r>
          <a:r>
            <a:rPr lang="ru-RU" sz="1600" b="1" dirty="0" smtClean="0">
              <a:latin typeface="+mn-lt"/>
            </a:rPr>
            <a:t>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latin typeface="+mn-lt"/>
            </a:rPr>
            <a:t>– 420 крупнейших заказчиков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600" b="1" dirty="0" smtClean="0">
              <a:latin typeface="+mn-lt"/>
            </a:rPr>
            <a:t>– </a:t>
          </a:r>
          <a:r>
            <a:rPr lang="ru-RU" sz="1600" b="1" dirty="0" smtClean="0"/>
            <a:t>161,07 </a:t>
          </a:r>
          <a:r>
            <a:rPr lang="ru-RU" sz="1600" b="1" dirty="0" smtClean="0">
              <a:latin typeface="+mn-lt"/>
            </a:rPr>
            <a:t> тыс. позиций</a:t>
          </a:r>
          <a:endParaRPr lang="ru-RU" sz="1600" dirty="0"/>
        </a:p>
      </dgm:t>
    </dgm:pt>
    <dgm:pt modelId="{EC3E3C66-1E9A-4CEC-B7B4-FF994C5CA597}" type="parTrans" cxnId="{CCBACC30-900E-4016-A146-654D553C9018}">
      <dgm:prSet/>
      <dgm:spPr/>
      <dgm:t>
        <a:bodyPr/>
        <a:lstStyle/>
        <a:p>
          <a:endParaRPr lang="ru-RU"/>
        </a:p>
      </dgm:t>
    </dgm:pt>
    <dgm:pt modelId="{13FF45A1-D4D8-4360-B870-FCD6A483284C}" type="sibTrans" cxnId="{CCBACC30-900E-4016-A146-654D553C9018}">
      <dgm:prSet/>
      <dgm:spPr/>
      <dgm:t>
        <a:bodyPr/>
        <a:lstStyle/>
        <a:p>
          <a:endParaRPr lang="ru-RU"/>
        </a:p>
      </dgm:t>
    </dgm:pt>
    <dgm:pt modelId="{DC33CB68-FA45-4B33-9112-9FE3577F427D}" type="pres">
      <dgm:prSet presAssocID="{09789E7D-9F3F-4CE0-A6B8-1D0D1243595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ACFA6D-14FF-4C33-AA2B-1B19348F625B}" type="pres">
      <dgm:prSet presAssocID="{09789E7D-9F3F-4CE0-A6B8-1D0D12435950}" presName="arrow" presStyleLbl="bgShp" presStyleIdx="0" presStyleCnt="1"/>
      <dgm:spPr>
        <a:ln>
          <a:noFill/>
        </a:ln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300000">
          <a:bevelT w="139700" h="139700"/>
        </a:sp3d>
      </dgm:spPr>
    </dgm:pt>
    <dgm:pt modelId="{D0E6E31A-C2B4-4452-99B9-918B75D3DCB5}" type="pres">
      <dgm:prSet presAssocID="{09789E7D-9F3F-4CE0-A6B8-1D0D12435950}" presName="arrowDiagram3" presStyleCnt="0"/>
      <dgm:spPr>
        <a:sp3d prstMaterial="matte">
          <a:bevelT w="127000" h="63500"/>
        </a:sp3d>
      </dgm:spPr>
    </dgm:pt>
    <dgm:pt modelId="{AEE7359F-2F25-4D81-B06C-E5655E3E6CA3}" type="pres">
      <dgm:prSet presAssocID="{EA2633AF-C97A-49E8-ABA1-CBA8326B107E}" presName="bullet3a" presStyleLbl="node1" presStyleIdx="0" presStyleCnt="3"/>
      <dgm:spPr>
        <a:sp3d prstMaterial="matte">
          <a:bevelT w="127000" h="63500"/>
        </a:sp3d>
      </dgm:spPr>
    </dgm:pt>
    <dgm:pt modelId="{ECBB2FE1-3785-413C-8223-E1F104D01123}" type="pres">
      <dgm:prSet presAssocID="{EA2633AF-C97A-49E8-ABA1-CBA8326B107E}" presName="textBox3a" presStyleLbl="revTx" presStyleIdx="0" presStyleCnt="3" custScaleX="177839" custScaleY="64317" custLinFactNeighborX="-57092" custLinFactNeighborY="-1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65536-EAE1-4B3A-BC7E-C898C072FC0E}" type="pres">
      <dgm:prSet presAssocID="{FFF1C06A-D817-4B7E-A6BD-3957DD730453}" presName="bullet3b" presStyleLbl="node1" presStyleIdx="1" presStyleCnt="3"/>
      <dgm:spPr>
        <a:sp3d prstMaterial="matte">
          <a:bevelT w="127000" h="63500"/>
        </a:sp3d>
      </dgm:spPr>
    </dgm:pt>
    <dgm:pt modelId="{D2C7DA90-6E37-4912-8CB8-7BE652203B90}" type="pres">
      <dgm:prSet presAssocID="{FFF1C06A-D817-4B7E-A6BD-3957DD730453}" presName="textBox3b" presStyleLbl="revTx" presStyleIdx="1" presStyleCnt="3" custScaleX="185720" custScaleY="33427" custLinFactNeighborX="-3371" custLinFactNeighborY="-25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0FB09-615F-4F29-86DA-544F28CBF1B4}" type="pres">
      <dgm:prSet presAssocID="{7D6DDF38-DD7A-4192-8543-532902CF9E5B}" presName="bullet3c" presStyleLbl="node1" presStyleIdx="2" presStyleCnt="3"/>
      <dgm:spPr>
        <a:sp3d prstMaterial="matte">
          <a:bevelT w="127000" h="63500"/>
        </a:sp3d>
      </dgm:spPr>
    </dgm:pt>
    <dgm:pt modelId="{12DD1BEF-71B8-4C3F-9077-6A68E2C9799B}" type="pres">
      <dgm:prSet presAssocID="{7D6DDF38-DD7A-4192-8543-532902CF9E5B}" presName="textBox3c" presStyleLbl="revTx" presStyleIdx="2" presStyleCnt="3" custScaleX="183919" custScaleY="32554" custLinFactNeighborX="53573" custLinFactNeighborY="-3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0EC64-3FC2-4751-A0C5-98B4CF5CAF02}" srcId="{09789E7D-9F3F-4CE0-A6B8-1D0D12435950}" destId="{FFF1C06A-D817-4B7E-A6BD-3957DD730453}" srcOrd="1" destOrd="0" parTransId="{6A7DDF5D-EAF8-4F14-9D50-11AD86B02391}" sibTransId="{F5B43F5F-8820-430B-A802-C3654085EB93}"/>
    <dgm:cxn modelId="{8F01666D-652E-45F8-983D-D7F054F37D68}" type="presOf" srcId="{FFF1C06A-D817-4B7E-A6BD-3957DD730453}" destId="{D2C7DA90-6E37-4912-8CB8-7BE652203B90}" srcOrd="0" destOrd="0" presId="urn:microsoft.com/office/officeart/2005/8/layout/arrow2"/>
    <dgm:cxn modelId="{EDCEE67F-4F81-4C35-A7D2-8604FF366EB1}" type="presOf" srcId="{09789E7D-9F3F-4CE0-A6B8-1D0D12435950}" destId="{DC33CB68-FA45-4B33-9112-9FE3577F427D}" srcOrd="0" destOrd="0" presId="urn:microsoft.com/office/officeart/2005/8/layout/arrow2"/>
    <dgm:cxn modelId="{E5F8228B-84C2-46AB-B3F8-E008D4286D6A}" type="presOf" srcId="{7D6DDF38-DD7A-4192-8543-532902CF9E5B}" destId="{12DD1BEF-71B8-4C3F-9077-6A68E2C9799B}" srcOrd="0" destOrd="0" presId="urn:microsoft.com/office/officeart/2005/8/layout/arrow2"/>
    <dgm:cxn modelId="{05F495AF-8926-47D3-84FB-341432239EB4}" type="presOf" srcId="{EA2633AF-C97A-49E8-ABA1-CBA8326B107E}" destId="{ECBB2FE1-3785-413C-8223-E1F104D01123}" srcOrd="0" destOrd="0" presId="urn:microsoft.com/office/officeart/2005/8/layout/arrow2"/>
    <dgm:cxn modelId="{4E08E619-3E0B-444E-A2C3-1ABA3EC3F842}" srcId="{09789E7D-9F3F-4CE0-A6B8-1D0D12435950}" destId="{EA2633AF-C97A-49E8-ABA1-CBA8326B107E}" srcOrd="0" destOrd="0" parTransId="{2B608213-D010-4700-A1FA-38DEFC76385E}" sibTransId="{CDDF6781-3B1A-460F-B108-8B35C28A56FE}"/>
    <dgm:cxn modelId="{CCBACC30-900E-4016-A146-654D553C9018}" srcId="{09789E7D-9F3F-4CE0-A6B8-1D0D12435950}" destId="{7D6DDF38-DD7A-4192-8543-532902CF9E5B}" srcOrd="2" destOrd="0" parTransId="{EC3E3C66-1E9A-4CEC-B7B4-FF994C5CA597}" sibTransId="{13FF45A1-D4D8-4360-B870-FCD6A483284C}"/>
    <dgm:cxn modelId="{10757CA3-D48C-4E4E-876E-4472D2A8D1B6}" type="presParOf" srcId="{DC33CB68-FA45-4B33-9112-9FE3577F427D}" destId="{29ACFA6D-14FF-4C33-AA2B-1B19348F625B}" srcOrd="0" destOrd="0" presId="urn:microsoft.com/office/officeart/2005/8/layout/arrow2"/>
    <dgm:cxn modelId="{D6AE5FAA-5CB7-492D-A924-DDBA9647CC45}" type="presParOf" srcId="{DC33CB68-FA45-4B33-9112-9FE3577F427D}" destId="{D0E6E31A-C2B4-4452-99B9-918B75D3DCB5}" srcOrd="1" destOrd="0" presId="urn:microsoft.com/office/officeart/2005/8/layout/arrow2"/>
    <dgm:cxn modelId="{ACC9F7A7-55AD-4EC2-8330-91A869C4C72E}" type="presParOf" srcId="{D0E6E31A-C2B4-4452-99B9-918B75D3DCB5}" destId="{AEE7359F-2F25-4D81-B06C-E5655E3E6CA3}" srcOrd="0" destOrd="0" presId="urn:microsoft.com/office/officeart/2005/8/layout/arrow2"/>
    <dgm:cxn modelId="{B3EA0276-3921-43D7-B6FA-070B448D5A48}" type="presParOf" srcId="{D0E6E31A-C2B4-4452-99B9-918B75D3DCB5}" destId="{ECBB2FE1-3785-413C-8223-E1F104D01123}" srcOrd="1" destOrd="0" presId="urn:microsoft.com/office/officeart/2005/8/layout/arrow2"/>
    <dgm:cxn modelId="{070EE600-E141-4CAD-B034-5ED7838AF9CE}" type="presParOf" srcId="{D0E6E31A-C2B4-4452-99B9-918B75D3DCB5}" destId="{43465536-EAE1-4B3A-BC7E-C898C072FC0E}" srcOrd="2" destOrd="0" presId="urn:microsoft.com/office/officeart/2005/8/layout/arrow2"/>
    <dgm:cxn modelId="{D695CA3A-AB45-40D2-9F2F-E9868156D433}" type="presParOf" srcId="{D0E6E31A-C2B4-4452-99B9-918B75D3DCB5}" destId="{D2C7DA90-6E37-4912-8CB8-7BE652203B90}" srcOrd="3" destOrd="0" presId="urn:microsoft.com/office/officeart/2005/8/layout/arrow2"/>
    <dgm:cxn modelId="{F34DB648-5CEB-407E-BA94-1D5A99E080A6}" type="presParOf" srcId="{D0E6E31A-C2B4-4452-99B9-918B75D3DCB5}" destId="{B190FB09-615F-4F29-86DA-544F28CBF1B4}" srcOrd="4" destOrd="0" presId="urn:microsoft.com/office/officeart/2005/8/layout/arrow2"/>
    <dgm:cxn modelId="{957624EC-7DDE-4863-921E-3E89A8E3F544}" type="presParOf" srcId="{D0E6E31A-C2B4-4452-99B9-918B75D3DCB5}" destId="{12DD1BEF-71B8-4C3F-9077-6A68E2C9799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81E35A-370E-42F9-9BB9-F3DB7E458604}">
      <dsp:nvSpPr>
        <dsp:cNvPr id="0" name=""/>
        <dsp:cNvSpPr/>
      </dsp:nvSpPr>
      <dsp:spPr>
        <a:xfrm>
          <a:off x="770096" y="0"/>
          <a:ext cx="8727757" cy="320992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1DAA8-9E69-4C81-BBC4-FE2ADCB2C441}">
      <dsp:nvSpPr>
        <dsp:cNvPr id="0" name=""/>
        <dsp:cNvSpPr/>
      </dsp:nvSpPr>
      <dsp:spPr>
        <a:xfrm>
          <a:off x="5118" y="962977"/>
          <a:ext cx="2980656" cy="1283970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Цифровые каналы связи</a:t>
          </a:r>
          <a:endParaRPr lang="ru-RU" sz="2400" b="1" kern="1200" dirty="0"/>
        </a:p>
      </dsp:txBody>
      <dsp:txXfrm>
        <a:off x="5118" y="962977"/>
        <a:ext cx="2980656" cy="1283970"/>
      </dsp:txXfrm>
    </dsp:sp>
    <dsp:sp modelId="{A4CD3734-13D5-44F6-A7A5-8682D2BAE01A}">
      <dsp:nvSpPr>
        <dsp:cNvPr id="0" name=""/>
        <dsp:cNvSpPr/>
      </dsp:nvSpPr>
      <dsp:spPr>
        <a:xfrm>
          <a:off x="3352272" y="990274"/>
          <a:ext cx="3563404" cy="1283970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Омниканальность</a:t>
          </a:r>
          <a:endParaRPr lang="ru-RU" sz="2400" b="1" kern="1200" dirty="0"/>
        </a:p>
      </dsp:txBody>
      <dsp:txXfrm>
        <a:off x="3352272" y="990274"/>
        <a:ext cx="3563404" cy="1283970"/>
      </dsp:txXfrm>
    </dsp:sp>
    <dsp:sp modelId="{5F868663-10C6-4B8E-804C-47DD667A4419}">
      <dsp:nvSpPr>
        <dsp:cNvPr id="0" name=""/>
        <dsp:cNvSpPr/>
      </dsp:nvSpPr>
      <dsp:spPr>
        <a:xfrm>
          <a:off x="7282174" y="962977"/>
          <a:ext cx="2980656" cy="1283970"/>
        </a:xfrm>
        <a:prstGeom prst="roundRect">
          <a:avLst/>
        </a:prstGeom>
        <a:solidFill>
          <a:schemeClr val="accent3">
            <a:lumMod val="75000"/>
          </a:schemeClr>
        </a:soli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Искусственный интеллект, роботизация</a:t>
          </a:r>
          <a:endParaRPr lang="ru-RU" sz="2400" b="1" kern="1200" dirty="0"/>
        </a:p>
      </dsp:txBody>
      <dsp:txXfrm>
        <a:off x="7282174" y="962977"/>
        <a:ext cx="2980656" cy="12839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CFA6D-14FF-4C33-AA2B-1B19348F625B}">
      <dsp:nvSpPr>
        <dsp:cNvPr id="0" name=""/>
        <dsp:cNvSpPr/>
      </dsp:nvSpPr>
      <dsp:spPr>
        <a:xfrm>
          <a:off x="1313011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300000"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7359F-2F25-4D81-B06C-E5655E3E6CA3}">
      <dsp:nvSpPr>
        <dsp:cNvPr id="0" name=""/>
        <dsp:cNvSpPr/>
      </dsp:nvSpPr>
      <dsp:spPr>
        <a:xfrm>
          <a:off x="2414084" y="3739963"/>
          <a:ext cx="225416" cy="2254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B2FE1-3785-413C-8223-E1F104D01123}">
      <dsp:nvSpPr>
        <dsp:cNvPr id="0" name=""/>
        <dsp:cNvSpPr/>
      </dsp:nvSpPr>
      <dsp:spPr>
        <a:xfrm>
          <a:off x="587284" y="3928865"/>
          <a:ext cx="3592488" cy="100720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44" tIns="0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latin typeface="+mn-lt"/>
            </a:rPr>
            <a:t>– объем закупок 64,7 млрд руб.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latin typeface="+mn-lt"/>
            </a:rPr>
            <a:t>– 35 крупнейших заказчиков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latin typeface="+mn-lt"/>
            </a:rPr>
            <a:t>– 8,4 тыс. позиций</a:t>
          </a:r>
          <a:endParaRPr lang="ru-RU" sz="1600" b="1" kern="1200" dirty="0">
            <a:latin typeface="+mn-lt"/>
          </a:endParaRPr>
        </a:p>
      </dsp:txBody>
      <dsp:txXfrm>
        <a:off x="587284" y="3928865"/>
        <a:ext cx="3592488" cy="1007200"/>
      </dsp:txXfrm>
    </dsp:sp>
    <dsp:sp modelId="{43465536-EAE1-4B3A-BC7E-C898C072FC0E}">
      <dsp:nvSpPr>
        <dsp:cNvPr id="0" name=""/>
        <dsp:cNvSpPr/>
      </dsp:nvSpPr>
      <dsp:spPr>
        <a:xfrm>
          <a:off x="4403819" y="2267170"/>
          <a:ext cx="407483" cy="407483"/>
        </a:xfrm>
        <a:prstGeom prst="ellipse">
          <a:avLst/>
        </a:prstGeom>
        <a:solidFill>
          <a:schemeClr val="accent5">
            <a:hueOff val="853083"/>
            <a:satOff val="-888"/>
            <a:lumOff val="107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7DA90-6E37-4912-8CB8-7BE652203B90}">
      <dsp:nvSpPr>
        <dsp:cNvPr id="0" name=""/>
        <dsp:cNvSpPr/>
      </dsp:nvSpPr>
      <dsp:spPr>
        <a:xfrm>
          <a:off x="3645601" y="2689031"/>
          <a:ext cx="3864402" cy="98534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17" tIns="0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latin typeface="+mn-lt"/>
            </a:rPr>
            <a:t>– объем закупок </a:t>
          </a:r>
          <a:r>
            <a:rPr lang="ru-RU" sz="1600" b="1" kern="1200" dirty="0" smtClean="0"/>
            <a:t>1,511 трлн руб. </a:t>
          </a:r>
          <a:r>
            <a:rPr lang="ru-RU" sz="1600" b="1" kern="1200" dirty="0" smtClean="0">
              <a:latin typeface="+mn-lt"/>
            </a:rPr>
            <a:t>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latin typeface="+mn-lt"/>
            </a:rPr>
            <a:t>– 225 крупнейших заказчиков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latin typeface="+mn-lt"/>
            </a:rPr>
            <a:t>– 100 тыс. позиций</a:t>
          </a:r>
          <a:endParaRPr lang="ru-RU" sz="1600" kern="1200" dirty="0"/>
        </a:p>
      </dsp:txBody>
      <dsp:txXfrm>
        <a:off x="3645601" y="2689031"/>
        <a:ext cx="3864402" cy="985346"/>
      </dsp:txXfrm>
    </dsp:sp>
    <dsp:sp modelId="{B190FB09-615F-4F29-86DA-544F28CBF1B4}">
      <dsp:nvSpPr>
        <dsp:cNvPr id="0" name=""/>
        <dsp:cNvSpPr/>
      </dsp:nvSpPr>
      <dsp:spPr>
        <a:xfrm>
          <a:off x="6796702" y="1370922"/>
          <a:ext cx="563541" cy="563541"/>
        </a:xfrm>
        <a:prstGeom prst="ellipse">
          <a:avLst/>
        </a:prstGeom>
        <a:solidFill>
          <a:schemeClr val="accent5">
            <a:hueOff val="1706166"/>
            <a:satOff val="-1777"/>
            <a:lumOff val="215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D1BEF-71B8-4C3F-9077-6A68E2C9799B}">
      <dsp:nvSpPr>
        <dsp:cNvPr id="0" name=""/>
        <dsp:cNvSpPr/>
      </dsp:nvSpPr>
      <dsp:spPr>
        <a:xfrm>
          <a:off x="7320123" y="1609497"/>
          <a:ext cx="3826927" cy="1225975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609" tIns="0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latin typeface="+mn-lt"/>
            </a:rPr>
            <a:t>– объем закупок </a:t>
          </a:r>
          <a:r>
            <a:rPr lang="ru-RU" sz="1600" b="1" kern="1200" dirty="0" smtClean="0"/>
            <a:t>2,098  трлн руб. </a:t>
          </a:r>
          <a:r>
            <a:rPr lang="ru-RU" sz="1600" b="1" kern="1200" dirty="0" smtClean="0">
              <a:latin typeface="+mn-lt"/>
            </a:rPr>
            <a:t>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latin typeface="+mn-lt"/>
            </a:rPr>
            <a:t>– 420 крупнейших заказчиков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>
              <a:latin typeface="+mn-lt"/>
            </a:rPr>
            <a:t>– </a:t>
          </a:r>
          <a:r>
            <a:rPr lang="ru-RU" sz="1600" b="1" kern="1200" dirty="0" smtClean="0"/>
            <a:t>161,07 </a:t>
          </a:r>
          <a:r>
            <a:rPr lang="ru-RU" sz="1600" b="1" kern="1200" dirty="0" smtClean="0">
              <a:latin typeface="+mn-lt"/>
            </a:rPr>
            <a:t> тыс. позиций</a:t>
          </a:r>
          <a:endParaRPr lang="ru-RU" sz="1600" kern="1200" dirty="0"/>
        </a:p>
      </dsp:txBody>
      <dsp:txXfrm>
        <a:off x="7320123" y="1609497"/>
        <a:ext cx="3826927" cy="1225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ei.org/sites/default/files/Internet%201%20-%20Thinksto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692" b="1153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1D0614-C810-4CB7-B890-44EDD9E0B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80" y="177800"/>
            <a:ext cx="8915399" cy="2262781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Поддержка развития малого и среднего бизнеса в сфере цифровых закупок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20079D2-D9BD-4399-9DC4-E97B59BEA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1079" y="2999378"/>
            <a:ext cx="8915399" cy="1126283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Выполнили ст.гр.ОЗМ-ФМ-18</a:t>
            </a:r>
          </a:p>
          <a:p>
            <a:pPr algn="r"/>
            <a:r>
              <a:rPr lang="ru-RU" dirty="0" err="1">
                <a:solidFill>
                  <a:schemeClr val="bg1"/>
                </a:solidFill>
              </a:rPr>
              <a:t>Поздина</a:t>
            </a:r>
            <a:r>
              <a:rPr lang="ru-RU" dirty="0">
                <a:solidFill>
                  <a:schemeClr val="bg1"/>
                </a:solidFill>
              </a:rPr>
              <a:t> Дарья 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Чусовитина Татьяна</a:t>
            </a:r>
          </a:p>
        </p:txBody>
      </p:sp>
    </p:spTree>
    <p:extLst>
      <p:ext uri="{BB962C8B-B14F-4D97-AF65-F5344CB8AC3E}">
        <p14:creationId xmlns:p14="http://schemas.microsoft.com/office/powerpoint/2010/main" xmlns="" val="21883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ww.forexmart.com/assets/economic_news/5af5358ed71473c515240c84323a84c284372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-1" b="15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017933" y="2984329"/>
            <a:ext cx="3166534" cy="8381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17933" y="2984330"/>
            <a:ext cx="3166534" cy="8381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2598" y="3928534"/>
            <a:ext cx="3962402" cy="98213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92598" y="3928534"/>
            <a:ext cx="3962402" cy="9821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2598" y="3928533"/>
            <a:ext cx="3962402" cy="9821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5399" y="5181601"/>
            <a:ext cx="3471333" cy="1015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3133" y="5181601"/>
            <a:ext cx="3480568" cy="1016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3133" y="5181601"/>
            <a:ext cx="3480568" cy="1016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934" y="194733"/>
            <a:ext cx="11904132" cy="65785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Динамика объема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закупок крупнейших заказчиков у субъектов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малого и среднего предпринимательства 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125676274"/>
              </p:ext>
            </p:extLst>
          </p:nvPr>
        </p:nvGraphicFramePr>
        <p:xfrm>
          <a:off x="702732" y="1261533"/>
          <a:ext cx="113453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5162" y="4419430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2015 год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2568" y="2984330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2016 год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5664" y="2028966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2017 год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ww.forexmart.com/assets/economic_news/5af5358ed71473c515240c84323a84c284372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-1" b="15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5467" y="194733"/>
            <a:ext cx="11904132" cy="65785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64067" y="948267"/>
            <a:ext cx="4030133" cy="1972733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ПРОЗРАЧНОСТЬ И ЕДИНООБРАЗИЕ ПРОЦЕССОВ</a:t>
            </a:r>
            <a:endParaRPr lang="ru-RU" sz="2400" b="1" dirty="0"/>
          </a:p>
        </p:txBody>
      </p:sp>
      <p:sp>
        <p:nvSpPr>
          <p:cNvPr id="4" name="Плюс 3"/>
          <p:cNvSpPr/>
          <p:nvPr/>
        </p:nvSpPr>
        <p:spPr>
          <a:xfrm>
            <a:off x="491067" y="2082801"/>
            <a:ext cx="660400" cy="702733"/>
          </a:xfrm>
          <a:prstGeom prst="mathPlu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641166" y="4000500"/>
            <a:ext cx="4030133" cy="2307167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УЧАСТИЕ В ЭЛЕКТРОННЫХ ЗАКУПКАХ ДОРОЖЕ, ЧЕМ В «БУМАЖНОЙ ФОРМЕ»</a:t>
            </a:r>
            <a:endParaRPr lang="ru-RU" sz="2400" b="1" dirty="0"/>
          </a:p>
        </p:txBody>
      </p:sp>
      <p:sp>
        <p:nvSpPr>
          <p:cNvPr id="5" name="Минус 4"/>
          <p:cNvSpPr/>
          <p:nvPr/>
        </p:nvSpPr>
        <p:spPr>
          <a:xfrm>
            <a:off x="7806266" y="5676898"/>
            <a:ext cx="592666" cy="554568"/>
          </a:xfrm>
          <a:prstGeom prst="mathMinu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гнутая вниз стрелка 5"/>
          <p:cNvSpPr/>
          <p:nvPr/>
        </p:nvSpPr>
        <p:spPr>
          <a:xfrm flipH="1">
            <a:off x="3191934" y="2785534"/>
            <a:ext cx="2123016" cy="1871133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6957196" y="2455333"/>
            <a:ext cx="2175934" cy="1731433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4253442" y="2671233"/>
            <a:ext cx="3730497" cy="1515533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Электронные закупки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3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ww.forexmart.com/assets/economic_news/5af5358ed71473c515240c84323a84c284372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-1" b="15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72267" y="3876651"/>
            <a:ext cx="9567332" cy="2896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72265" y="3860800"/>
            <a:ext cx="9567333" cy="291253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472267" y="4052276"/>
            <a:ext cx="9423402" cy="2529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 2019 года все закупки будут проходить в электронном виде. Поставщикам это сократит расходы и не оставит заказчику шансов подтасовывать результаты «бумажных» процедур: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конкурсами,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аукционами,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запросами предложений,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запросами котировок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9" t="18360" r="169" b="17308"/>
          <a:stretch/>
        </p:blipFill>
        <p:spPr>
          <a:xfrm>
            <a:off x="2472267" y="117577"/>
            <a:ext cx="9567332" cy="363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Выгнутая влево стрелка 13"/>
          <p:cNvSpPr/>
          <p:nvPr/>
        </p:nvSpPr>
        <p:spPr>
          <a:xfrm>
            <a:off x="143933" y="1761068"/>
            <a:ext cx="2328333" cy="2937932"/>
          </a:xfrm>
          <a:prstGeom prst="curved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2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forexmart.com/assets/economic_news/5af5358ed71473c515240c84323a84c284372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-1" b="15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0133" y="211667"/>
            <a:ext cx="11810999" cy="657013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38511" y="432894"/>
            <a:ext cx="758412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ru-RU" sz="4000" b="1" dirty="0">
                <a:ln/>
                <a:solidFill>
                  <a:schemeClr val="accent3"/>
                </a:solidFill>
              </a:rPr>
              <a:t>Риски цифровой экономики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78174" y="1255594"/>
            <a:ext cx="10290412" cy="136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818865" y="1248769"/>
            <a:ext cx="832514" cy="75062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4970" y="1999392"/>
            <a:ext cx="2402004" cy="12006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РИСК КИБЕРУГРОЗ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72965" y="1999394"/>
            <a:ext cx="2595490" cy="12006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«ЦИФРОВОЕ РАБСТВО»</a:t>
            </a:r>
            <a:endParaRPr lang="ru-RU" sz="28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4054453" y="1269242"/>
            <a:ext cx="832514" cy="75062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315201" y="1269242"/>
            <a:ext cx="832514" cy="75062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05018" y="1999393"/>
            <a:ext cx="2947913" cy="12006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РОСТ БЕЗРАБОТИЦЫ</a:t>
            </a:r>
            <a:endParaRPr lang="ru-RU" sz="2800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11013744" y="1255594"/>
            <a:ext cx="832514" cy="75062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184944" y="2019869"/>
            <a:ext cx="2686714" cy="12006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«ЦИФРОВОЙ РАЗРЫВ»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3090" y="3719691"/>
            <a:ext cx="115031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 рейтинге </a:t>
            </a:r>
            <a:r>
              <a:rPr lang="ru-RU" sz="2800" b="1" dirty="0">
                <a:solidFill>
                  <a:srgbClr val="0070C0"/>
                </a:solidFill>
              </a:rPr>
              <a:t>цифровых экономик </a:t>
            </a:r>
            <a:r>
              <a:rPr lang="ru-RU" sz="2800" b="1" dirty="0" smtClean="0">
                <a:solidFill>
                  <a:srgbClr val="0070C0"/>
                </a:solidFill>
              </a:rPr>
              <a:t>мира: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b="1" dirty="0" smtClean="0"/>
              <a:t>Россия – </a:t>
            </a:r>
            <a:r>
              <a:rPr lang="ru-RU" sz="2400" b="1" dirty="0">
                <a:solidFill>
                  <a:srgbClr val="C00000"/>
                </a:solidFill>
              </a:rPr>
              <a:t>39-е </a:t>
            </a:r>
            <a:r>
              <a:rPr lang="ru-RU" sz="2400" b="1" dirty="0" smtClean="0">
                <a:solidFill>
                  <a:srgbClr val="C00000"/>
                </a:solidFill>
              </a:rPr>
              <a:t>место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Лидеры  – Норвегия</a:t>
            </a:r>
            <a:r>
              <a:rPr lang="ru-RU" sz="2400" b="1" dirty="0"/>
              <a:t>, Швеция и Швейцария. </a:t>
            </a:r>
            <a:endParaRPr lang="ru-RU" sz="2400" b="1" dirty="0" smtClean="0"/>
          </a:p>
          <a:p>
            <a:pPr algn="just"/>
            <a:r>
              <a:rPr lang="ru-RU" sz="2400" b="1" dirty="0"/>
              <a:t>ТОП-10 – США, Великобритания, Дания, Финляндия, Сингапур, </a:t>
            </a:r>
            <a:endParaRPr lang="ru-RU" sz="2400" b="1" dirty="0" smtClean="0"/>
          </a:p>
          <a:p>
            <a:pPr marL="1433513" algn="just"/>
            <a:r>
              <a:rPr lang="ru-RU" sz="2400" b="1" dirty="0" smtClean="0"/>
              <a:t>Южная </a:t>
            </a:r>
            <a:r>
              <a:rPr lang="ru-RU" sz="2400" b="1" dirty="0"/>
              <a:t>Корея и Гонконг.</a:t>
            </a:r>
          </a:p>
        </p:txBody>
      </p:sp>
    </p:spTree>
    <p:extLst>
      <p:ext uri="{BB962C8B-B14F-4D97-AF65-F5344CB8AC3E}">
        <p14:creationId xmlns:p14="http://schemas.microsoft.com/office/powerpoint/2010/main" xmlns="" val="270904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forexmart.com/assets/economic_news/5af5358ed71473c515240c84323a84c284372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-1" b="15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2" descr="http://38h.net/wp-content/uploads/2018/08/slide-2-1024x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44" y="266355"/>
            <a:ext cx="11539787" cy="64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9116706" y="2593077"/>
            <a:ext cx="1842448" cy="203351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809027" y="4176215"/>
            <a:ext cx="6687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1477767" y="4176216"/>
            <a:ext cx="0" cy="15967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318911" y="5773003"/>
            <a:ext cx="5145206" cy="79157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… в том числе малого и среднего предпринимательства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64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forexmart.com/assets/economic_news/5af5358ed71473c515240c84323a84c284372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-1" b="15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72265" y="3860800"/>
            <a:ext cx="9567333" cy="291253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СПАСИБО ЗА ВНИМАНИЕ!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63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h904u.mskobr.ru/files/201819-%D1%83%D1%87.%D0%B3%D0%BE%D0%B4/%D0%A4%D0%BE%D1%82%D0%BE-%D0%BD%D0%BE%D0%B2%D0%BE%D1%81%D1%82%D0%B8/%D0%BD%D0%BE%D1%8F%D0%B1%D1%80%D1%8C/08.11.18/image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06" r="13754" b="6447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54231" y="1351298"/>
            <a:ext cx="6791325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 внедрение современных технологий в бизнес-процессы </a:t>
            </a:r>
            <a:r>
              <a:rPr lang="ru-RU" sz="3200" dirty="0" smtClean="0"/>
              <a:t>предприятия</a:t>
            </a:r>
            <a:endParaRPr lang="ru-RU" sz="32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192370070"/>
              </p:ext>
            </p:extLst>
          </p:nvPr>
        </p:nvGraphicFramePr>
        <p:xfrm>
          <a:off x="290001" y="3429000"/>
          <a:ext cx="10267950" cy="320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Выгнутая влево стрелка 10"/>
          <p:cNvSpPr/>
          <p:nvPr/>
        </p:nvSpPr>
        <p:spPr>
          <a:xfrm rot="5400000" flipV="1">
            <a:off x="4596023" y="826113"/>
            <a:ext cx="944967" cy="1331092"/>
          </a:xfrm>
          <a:prstGeom prst="curvedRightArrow">
            <a:avLst/>
          </a:prstGeom>
          <a:solidFill>
            <a:schemeClr val="bg1"/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001" y="1351298"/>
            <a:ext cx="4457700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Цифровизация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малого и среднего бизнеса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7403" y="234435"/>
            <a:ext cx="10873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>
                <a:solidFill>
                  <a:schemeClr val="bg1">
                    <a:lumMod val="95000"/>
                  </a:schemeClr>
                </a:solidFill>
              </a:rPr>
              <a:t>ЧТО ТАКОЕ ЦИФРОВАЯ ТРАНСФОРМАЦИЯ </a:t>
            </a:r>
            <a:r>
              <a:rPr lang="ru-RU" sz="2400" cap="all" dirty="0" smtClean="0">
                <a:solidFill>
                  <a:schemeClr val="bg1">
                    <a:lumMod val="95000"/>
                  </a:schemeClr>
                </a:solidFill>
              </a:rPr>
              <a:t>бизнеса?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0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forexmart.com/assets/economic_news/5af5358ed71473c515240c84323a84c284372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-1" b="15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2724" y="-1"/>
            <a:ext cx="5629275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62724" y="28576"/>
            <a:ext cx="5629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accent2">
                    <a:lumMod val="50000"/>
                  </a:schemeClr>
                </a:solidFill>
              </a:rPr>
              <a:t>ПРЕИМУЩЕСТВА ЦИФРОВОЙ ТРАНСФОРМАЦИИ малого и среднего БИЗНЕСА: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6221" y="1415130"/>
            <a:ext cx="54957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/>
              <a:t>улучшение </a:t>
            </a:r>
            <a:r>
              <a:rPr lang="ru-RU" sz="2400" b="1" dirty="0"/>
              <a:t>клиентского </a:t>
            </a:r>
            <a:r>
              <a:rPr lang="ru-RU" sz="2400" b="1" dirty="0" smtClean="0"/>
              <a:t>опыта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/>
              <a:t>гибкость </a:t>
            </a:r>
            <a:r>
              <a:rPr lang="ru-RU" sz="2400" b="1" dirty="0"/>
              <a:t>и ускорение бизнес-процессов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/>
              <a:t>инновационные </a:t>
            </a:r>
            <a:r>
              <a:rPr lang="ru-RU" sz="2400" b="1" dirty="0"/>
              <a:t>возможности </a:t>
            </a:r>
            <a:r>
              <a:rPr lang="ru-RU" sz="2400" b="1" dirty="0" smtClean="0"/>
              <a:t>для </a:t>
            </a:r>
            <a:r>
              <a:rPr lang="ru-RU" sz="2400" b="1" dirty="0"/>
              <a:t>развития малого и среднего бизнеса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/>
              <a:t>использование </a:t>
            </a:r>
            <a:r>
              <a:rPr lang="ru-RU" sz="2400" b="1" dirty="0"/>
              <a:t>современных технологий </a:t>
            </a:r>
            <a:r>
              <a:rPr lang="ru-RU" sz="2400" b="1" dirty="0" smtClean="0"/>
              <a:t>для </a:t>
            </a:r>
            <a:r>
              <a:rPr lang="ru-RU" sz="2400" b="1" dirty="0"/>
              <a:t>работы </a:t>
            </a:r>
            <a:r>
              <a:rPr lang="ru-RU" sz="2400" b="1" dirty="0" smtClean="0"/>
              <a:t>с данными</a:t>
            </a:r>
            <a:endParaRPr lang="ru-RU" sz="24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/>
              <a:t>партнерство </a:t>
            </a:r>
            <a:r>
              <a:rPr lang="ru-RU" sz="2400" b="1" dirty="0"/>
              <a:t>и </a:t>
            </a:r>
            <a:r>
              <a:rPr lang="ru-RU" sz="2400" b="1" dirty="0" smtClean="0"/>
              <a:t>сотруд</a:t>
            </a:r>
            <a:r>
              <a:rPr lang="ru-RU" sz="2400" b="1" dirty="0"/>
              <a:t>ничество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7421" y="2600088"/>
            <a:ext cx="6130378" cy="309002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ru-RU" sz="1400" i="1" dirty="0" smtClean="0">
              <a:solidFill>
                <a:schemeClr val="tx1"/>
              </a:solidFill>
            </a:endParaRPr>
          </a:p>
          <a:p>
            <a:endParaRPr lang="ru-RU" sz="1400" i="1" dirty="0">
              <a:solidFill>
                <a:schemeClr val="tx1"/>
              </a:solidFill>
            </a:endParaRPr>
          </a:p>
          <a:p>
            <a:endParaRPr lang="ru-RU" sz="1400" i="1" dirty="0" smtClean="0">
              <a:solidFill>
                <a:schemeClr val="tx1"/>
              </a:solidFill>
            </a:endParaRPr>
          </a:p>
          <a:p>
            <a:endParaRPr lang="ru-RU" sz="1600" i="1" dirty="0">
              <a:solidFill>
                <a:schemeClr val="tx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77% руководителей считают цифровую трансформацию 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ключевым</a:t>
            </a:r>
            <a:r>
              <a:rPr lang="ru-RU" sz="1600" i="1" dirty="0" smtClean="0">
                <a:solidFill>
                  <a:schemeClr val="tx1"/>
                </a:solidFill>
              </a:rPr>
              <a:t> направлением развития малого 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и </a:t>
            </a:r>
            <a:r>
              <a:rPr lang="ru-RU" sz="1600" i="1" dirty="0">
                <a:solidFill>
                  <a:schemeClr val="tx1"/>
                </a:solidFill>
              </a:rPr>
              <a:t>среднего </a:t>
            </a:r>
            <a:r>
              <a:rPr lang="ru-RU" sz="1600" i="1" dirty="0" smtClean="0">
                <a:solidFill>
                  <a:schemeClr val="tx1"/>
                </a:solidFill>
              </a:rPr>
              <a:t>бизнеса</a:t>
            </a:r>
            <a:r>
              <a:rPr lang="ru-RU" sz="1600" i="1" baseline="30000" dirty="0" smtClean="0">
                <a:solidFill>
                  <a:schemeClr val="tx1"/>
                </a:solidFill>
              </a:rPr>
              <a:t>1</a:t>
            </a:r>
            <a:endParaRPr lang="ru-RU" sz="1600" i="1" dirty="0" smtClean="0">
              <a:solidFill>
                <a:schemeClr val="tx1"/>
              </a:solidFill>
            </a:endParaRPr>
          </a:p>
          <a:p>
            <a:endParaRPr lang="ru-RU" sz="1400" i="1" dirty="0">
              <a:solidFill>
                <a:schemeClr val="tx1"/>
              </a:solidFill>
            </a:endParaRPr>
          </a:p>
          <a:p>
            <a:pPr algn="r"/>
            <a:r>
              <a:rPr lang="ru-RU" sz="1400" i="1" baseline="40000" dirty="0" smtClean="0">
                <a:solidFill>
                  <a:schemeClr val="tx1"/>
                </a:solidFill>
              </a:rPr>
              <a:t>1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Economy </a:t>
            </a:r>
            <a:r>
              <a:rPr lang="en-US" sz="1600" i="1" baseline="30000" dirty="0" err="1" smtClean="0">
                <a:solidFill>
                  <a:schemeClr val="tx1"/>
                </a:solidFill>
              </a:rPr>
              <a:t>InteLLigence</a:t>
            </a:r>
            <a:r>
              <a:rPr lang="en-US" sz="1600" i="1" baseline="30000" dirty="0" smtClean="0">
                <a:solidFill>
                  <a:schemeClr val="tx1"/>
                </a:solidFill>
              </a:rPr>
              <a:t> Unit</a:t>
            </a:r>
            <a:endParaRPr lang="ru-RU" sz="1400" i="1" baseline="300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767" y="767895"/>
            <a:ext cx="4918032" cy="346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75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ikavosti.com/wp-content/uploads/2018/01/Binary-Opt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197" b="5197"/>
          <a:stretch/>
        </p:blipFill>
        <p:spPr bwMode="auto">
          <a:xfrm>
            <a:off x="9525" y="-387423"/>
            <a:ext cx="12192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25" y="1504949"/>
            <a:ext cx="12192000" cy="53530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50" y="44623"/>
            <a:ext cx="4800600" cy="136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just"/>
            <a:r>
              <a:rPr lang="ru-RU" sz="1200" b="1" dirty="0" smtClean="0"/>
              <a:t>«Не </a:t>
            </a:r>
            <a:r>
              <a:rPr lang="ru-RU" sz="1200" b="1" dirty="0"/>
              <a:t>рекомендуют начинать процесс </a:t>
            </a:r>
            <a:r>
              <a:rPr lang="ru-RU" sz="1200" b="1" dirty="0" err="1"/>
              <a:t>цифровизации</a:t>
            </a:r>
            <a:r>
              <a:rPr lang="ru-RU" sz="1200" b="1" dirty="0"/>
              <a:t> одновременно по всей компании, если ранее не было такой практики. Для начала стоит запустить пилотный проект на сильном подразделении или нанять опытного </a:t>
            </a:r>
            <a:r>
              <a:rPr lang="ru-RU" sz="1200" b="1" dirty="0" smtClean="0"/>
              <a:t>специалиста»</a:t>
            </a:r>
          </a:p>
          <a:p>
            <a:pPr indent="266700" algn="r"/>
            <a:r>
              <a:rPr lang="ru-RU" sz="1000" dirty="0"/>
              <a:t>Наталья </a:t>
            </a:r>
            <a:r>
              <a:rPr lang="ru-RU" sz="1000" dirty="0" err="1" smtClean="0"/>
              <a:t>Трукец</a:t>
            </a:r>
            <a:r>
              <a:rPr lang="ru-RU" sz="1000" dirty="0" smtClean="0"/>
              <a:t>, </a:t>
            </a:r>
          </a:p>
          <a:p>
            <a:pPr indent="266700" algn="r"/>
            <a:r>
              <a:rPr lang="ru-RU" sz="1000" dirty="0" smtClean="0"/>
              <a:t>региональный </a:t>
            </a:r>
            <a:r>
              <a:rPr lang="ru-RU" sz="1000" dirty="0"/>
              <a:t>менеджер по </a:t>
            </a:r>
            <a:r>
              <a:rPr lang="ru-RU" sz="1000" dirty="0" smtClean="0"/>
              <a:t>персоналу, </a:t>
            </a:r>
            <a:r>
              <a:rPr lang="ru-RU" sz="1000" dirty="0"/>
              <a:t>X5 </a:t>
            </a:r>
            <a:r>
              <a:rPr lang="ru-RU" sz="1000" dirty="0" err="1"/>
              <a:t>Retail</a:t>
            </a:r>
            <a:r>
              <a:rPr lang="ru-RU" sz="1000" dirty="0"/>
              <a:t> </a:t>
            </a:r>
            <a:r>
              <a:rPr lang="ru-RU" sz="1000" dirty="0" err="1" smtClean="0"/>
              <a:t>Group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71864" y="44623"/>
            <a:ext cx="2520280" cy="136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indent="266700" algn="just"/>
            <a:r>
              <a:rPr lang="ru-RU" sz="1100" b="1" dirty="0" smtClean="0"/>
              <a:t>«В первую очередь </a:t>
            </a:r>
            <a:r>
              <a:rPr lang="ru-RU" sz="1100" b="1" dirty="0" err="1" smtClean="0"/>
              <a:t>цифровизация</a:t>
            </a:r>
            <a:r>
              <a:rPr lang="ru-RU" sz="1100" b="1" dirty="0" smtClean="0"/>
              <a:t> малого и среднего бизнеса важна </a:t>
            </a:r>
            <a:r>
              <a:rPr lang="ru-RU" sz="1100" b="1" dirty="0"/>
              <a:t>для компаний, работающих в </a:t>
            </a:r>
            <a:r>
              <a:rPr lang="ru-RU" sz="1100" b="1" dirty="0" smtClean="0"/>
              <a:t>среде жесткой конкуренции»</a:t>
            </a:r>
          </a:p>
          <a:p>
            <a:pPr indent="266700" algn="just"/>
            <a:endParaRPr lang="ru-RU" sz="700" dirty="0" smtClean="0"/>
          </a:p>
          <a:p>
            <a:pPr indent="266700" algn="r"/>
            <a:r>
              <a:rPr lang="ru-RU" sz="1000" dirty="0" smtClean="0"/>
              <a:t>Сергей </a:t>
            </a:r>
            <a:r>
              <a:rPr lang="ru-RU" sz="1000" dirty="0"/>
              <a:t>Родионов, директор по </a:t>
            </a:r>
            <a:r>
              <a:rPr lang="ru-RU" sz="1000" dirty="0" smtClean="0"/>
              <a:t>развитию, </a:t>
            </a:r>
            <a:r>
              <a:rPr lang="ru-RU" sz="1000" dirty="0"/>
              <a:t>«</a:t>
            </a:r>
            <a:r>
              <a:rPr lang="ru-RU" sz="1000" dirty="0" err="1"/>
              <a:t>Инфосистемы</a:t>
            </a:r>
            <a:r>
              <a:rPr lang="ru-RU" sz="1000" dirty="0"/>
              <a:t> </a:t>
            </a:r>
            <a:r>
              <a:rPr lang="ru-RU" sz="1000" dirty="0" err="1"/>
              <a:t>Джет</a:t>
            </a:r>
            <a:r>
              <a:rPr lang="ru-RU" sz="1000" dirty="0"/>
              <a:t>»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45102" y="44624"/>
            <a:ext cx="4727848" cy="136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indent="266700" algn="just"/>
            <a:r>
              <a:rPr lang="ru-RU" sz="1200" b="1" dirty="0"/>
              <a:t>«Стоимость цифровой трансформации </a:t>
            </a:r>
            <a:r>
              <a:rPr lang="ru-RU" sz="1200" b="1" dirty="0" smtClean="0"/>
              <a:t>малого и среднего бизнеса </a:t>
            </a:r>
            <a:r>
              <a:rPr lang="ru-RU" sz="1200" b="1" dirty="0"/>
              <a:t>будет зависеть от того насколько масштабными будут </a:t>
            </a:r>
            <a:r>
              <a:rPr lang="ru-RU" sz="1200" b="1" dirty="0" smtClean="0"/>
              <a:t>изменения. </a:t>
            </a:r>
            <a:r>
              <a:rPr lang="ru-RU" sz="1200" b="1" dirty="0"/>
              <a:t>Необходимо учитывать текущее состояние процессов, инфраструктуры и информационных систем»</a:t>
            </a:r>
            <a:endParaRPr lang="ru-RU" sz="1200" b="1" dirty="0" smtClean="0"/>
          </a:p>
          <a:p>
            <a:pPr indent="266700" algn="r"/>
            <a:r>
              <a:rPr lang="ru-RU" sz="1000" dirty="0" smtClean="0"/>
              <a:t>Елена Устюгова, </a:t>
            </a:r>
            <a:r>
              <a:rPr lang="ru-RU" sz="1000" dirty="0"/>
              <a:t>руководитель группы повышения операционной эффективности КПМГ в России и странах СНГ</a:t>
            </a:r>
            <a:endParaRPr lang="ru-RU" sz="1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36563" y="1570698"/>
            <a:ext cx="7790881" cy="527365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75979" y="1718086"/>
            <a:ext cx="7333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Основные этапы </a:t>
            </a:r>
            <a:r>
              <a:rPr lang="ru-RU" sz="3200" b="1" dirty="0" err="1"/>
              <a:t>цифровизации</a:t>
            </a:r>
            <a:r>
              <a:rPr lang="ru-RU" sz="3200" b="1" dirty="0"/>
              <a:t> </a:t>
            </a:r>
            <a:r>
              <a:rPr lang="ru-RU" sz="3200" b="1" dirty="0" smtClean="0"/>
              <a:t>малого и среднего бизнеса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82333" y="3021421"/>
            <a:ext cx="722669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Этап традиционного бизнеса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Этап присутствия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цифровизации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Этап формальной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цифровизации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Стратегический этап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цифровизации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Этап цифровой конвергенции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Инновационно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-адаптивный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этап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1999" cy="686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8"/>
          <a:stretch/>
        </p:blipFill>
        <p:spPr bwMode="auto">
          <a:xfrm>
            <a:off x="258951" y="1982128"/>
            <a:ext cx="185987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062" y="24937"/>
            <a:ext cx="12071376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b="1" dirty="0" smtClean="0">
                <a:solidFill>
                  <a:srgbClr val="0070C0"/>
                </a:solidFill>
              </a:rPr>
              <a:t>Цифровая </a:t>
            </a:r>
            <a:r>
              <a:rPr lang="ru-RU" b="1" dirty="0">
                <a:solidFill>
                  <a:srgbClr val="0070C0"/>
                </a:solidFill>
              </a:rPr>
              <a:t>экономика </a:t>
            </a:r>
            <a:r>
              <a:rPr lang="ru-RU" b="1" dirty="0" smtClean="0"/>
              <a:t>– хозяйственная </a:t>
            </a:r>
            <a:r>
              <a:rPr lang="ru-RU" b="1" dirty="0"/>
              <a:t>деятельность, </a:t>
            </a:r>
            <a:r>
              <a:rPr lang="ru-RU" b="1" dirty="0" smtClean="0"/>
              <a:t>в которой </a:t>
            </a:r>
            <a:r>
              <a:rPr lang="ru-RU" b="1" dirty="0"/>
              <a:t>ключевым фактором производства являются данные в цифровом виде, обработка больших объемов и использование результатов анализа которых по сравнению с традиционными формами хозяйствования позволяют существенно повысить эффективность различных видов производства, технологий, оборудования, хранения, продажи, доставки товаров и </a:t>
            </a:r>
            <a:r>
              <a:rPr lang="ru-RU" b="1" dirty="0" smtClean="0"/>
              <a:t>услуг</a:t>
            </a:r>
            <a:r>
              <a:rPr lang="ru-RU" b="1" baseline="30000" dirty="0" smtClean="0"/>
              <a:t>1</a:t>
            </a:r>
          </a:p>
          <a:p>
            <a:pPr algn="r"/>
            <a:endParaRPr lang="ru-RU" sz="2000" b="1" baseline="30000" dirty="0" smtClean="0"/>
          </a:p>
          <a:p>
            <a:pPr algn="r"/>
            <a:r>
              <a:rPr lang="ru-RU" i="1" baseline="30000" dirty="0" smtClean="0"/>
              <a:t>1</a:t>
            </a:r>
            <a:r>
              <a:rPr lang="ru-RU" i="1" dirty="0" smtClean="0"/>
              <a:t>Стратегии</a:t>
            </a:r>
            <a:r>
              <a:rPr lang="ru-RU" i="1" dirty="0"/>
              <a:t> развития информационного </a:t>
            </a:r>
            <a:endParaRPr lang="ru-RU" i="1" dirty="0" smtClean="0"/>
          </a:p>
          <a:p>
            <a:pPr algn="r"/>
            <a:r>
              <a:rPr lang="ru-RU" i="1" dirty="0" smtClean="0"/>
              <a:t>общества </a:t>
            </a:r>
            <a:r>
              <a:rPr lang="ru-RU" i="1" dirty="0"/>
              <a:t>РФ на 2017-2030 </a:t>
            </a:r>
            <a:r>
              <a:rPr lang="ru-RU" i="1" dirty="0" smtClean="0"/>
              <a:t>г</a:t>
            </a:r>
            <a:r>
              <a:rPr lang="ru-RU" sz="2000" dirty="0" smtClean="0"/>
              <a:t>оды</a:t>
            </a:r>
            <a:endParaRPr lang="ru-RU" sz="2000" dirty="0"/>
          </a:p>
        </p:txBody>
      </p:sp>
      <p:pic>
        <p:nvPicPr>
          <p:cNvPr id="3074" name="Picture 2" descr="https://static.riafan.ru/uploads/2017/05/17/orig-webitprew890-14950185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8" t="30588" r="4532" b="14768"/>
          <a:stretch/>
        </p:blipFill>
        <p:spPr bwMode="auto">
          <a:xfrm>
            <a:off x="783377" y="3304689"/>
            <a:ext cx="10447825" cy="34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3377" y="2214102"/>
            <a:ext cx="10447825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Р О Г Р А М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«Цифровая экономика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Российской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Федерации»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1999" cy="686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4" descr="ÐÑÐ¾Ð±ÑÐ°Ð¶Ð°ÐµÑÑÑ ÑÐ°Ð¹Ð» &quot;ÐÑÐ¾Ð³ÑÐ°Ð¼Ð¼Ð° Â«Ð¦Ð¸ÑÑÐ¾Ð²Ð°Ñ ÑÐºÐ¾Ð½Ð¾Ð¼Ð¸ÐºÐ°Â»+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ÑÐ¾Ð±ÑÐ°Ð¶Ð°ÐµÑÑÑ ÑÐ°Ð¹Ð» &quot;ÐÑÐ¾Ð³ÑÐ°Ð¼Ð¼Ð° Â«Ð¦Ð¸ÑÑÐ¾Ð²Ð°Ñ ÑÐºÐ¾Ð½Ð¾Ð¼Ð¸ÐºÐ°Â»+.jp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ÑÐ¾Ð±ÑÐ°Ð¶Ð°ÐµÑÑÑ ÑÐ°Ð¹Ð» &quot;ÐÑÐ¾Ð³ÑÐ°Ð¼Ð¼Ð° Â«Ð¦Ð¸ÑÑÐ¾Ð²Ð°Ñ ÑÐºÐ¾Ð½Ð¾Ð¼Ð¸ÐºÐ°Â»+.jpg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Ольга Васильевна\Downloads\Программа «Цифровая экономика»+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26" b="7272"/>
          <a:stretch/>
        </p:blipFill>
        <p:spPr bwMode="auto">
          <a:xfrm>
            <a:off x="460375" y="7937"/>
            <a:ext cx="11407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2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2" r="3295" b="7654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6532" y="42414"/>
            <a:ext cx="11550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«В настоящий момент цифровая экономика в развитых странах представлена примерно 5,5% ВВП, в России это 2,8%, то есть мы в два раза отстаем от развитых стран по объемам цифровой экономики, представленной в общем объеме ВВП», </a:t>
            </a:r>
            <a:endParaRPr lang="ru-RU" b="1" dirty="0" smtClean="0"/>
          </a:p>
          <a:p>
            <a:pPr algn="r"/>
            <a:endParaRPr lang="ru-RU" dirty="0" smtClean="0"/>
          </a:p>
          <a:p>
            <a:pPr algn="r"/>
            <a:r>
              <a:rPr lang="ru-RU" i="1" dirty="0" smtClean="0"/>
              <a:t>Алексей Щедрин, </a:t>
            </a:r>
            <a:r>
              <a:rPr lang="ru-RU" i="1" dirty="0"/>
              <a:t>заместитель директора по особым поручениям «</a:t>
            </a:r>
            <a:r>
              <a:rPr lang="ru-RU" i="1" dirty="0" err="1" smtClean="0"/>
              <a:t>Ростеха</a:t>
            </a:r>
            <a:r>
              <a:rPr lang="ru-RU" i="1" dirty="0" smtClean="0"/>
              <a:t>»</a:t>
            </a:r>
            <a:r>
              <a:rPr lang="ru-RU" i="1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772817"/>
            <a:ext cx="2946400" cy="154611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Малый и средний бизнес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895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prim.opora.ru/wp-content/uploads/2018/01/krem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887"/>
          <a:stretch/>
        </p:blipFill>
        <p:spPr bwMode="auto">
          <a:xfrm>
            <a:off x="0" y="1205491"/>
            <a:ext cx="12192000" cy="56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74843" y="4652631"/>
            <a:ext cx="10526048" cy="2000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31813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Электронные закупки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 замена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«бумажных» процедур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закупок:</a:t>
            </a:r>
          </a:p>
          <a:p>
            <a:endParaRPr lang="ru-RU" sz="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процедурами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на основе ИКТ (электронные извещения, предложения, процедуры, документы, отчеты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i="1" smtClean="0">
                <a:solidFill>
                  <a:schemeClr val="accent2">
                    <a:lumMod val="50000"/>
                  </a:schemeClr>
                </a:solidFill>
              </a:rPr>
              <a:t>онлайн-инструментами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на основе ИКТ (электронные аукционы, закупки, платформы и т.д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.)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909176" y="4040083"/>
            <a:ext cx="931334" cy="1072408"/>
          </a:xfrm>
          <a:prstGeom prst="curvedRightArrow">
            <a:avLst>
              <a:gd name="adj1" fmla="val 27978"/>
              <a:gd name="adj2" fmla="val 50000"/>
              <a:gd name="adj3" fmla="val 25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59509" y="4040083"/>
            <a:ext cx="1044138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</a:rPr>
              <a:t>Плюсы цифровой </a:t>
            </a:r>
            <a:r>
              <a:rPr lang="ru-RU" sz="2000" b="1" cap="all" dirty="0" smtClean="0">
                <a:solidFill>
                  <a:schemeClr val="accent2">
                    <a:lumMod val="50000"/>
                  </a:schemeClr>
                </a:solidFill>
              </a:rPr>
              <a:t>экономики для малого и среднего бизнеса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Федеральный закон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контрактной системе в сфере закупок товаров, работ, услуг для обеспечения государственных и муниципальных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нужд»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от 05.04.2013 N 44-ФЗ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0485" y="791183"/>
            <a:ext cx="105260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Цель контрактной системы </a:t>
            </a:r>
            <a:r>
              <a:rPr lang="ru-RU" sz="2000" dirty="0"/>
              <a:t>- внедрение единого прозрачного цикла формирования, размещения госзаказа и исполнения </a:t>
            </a:r>
            <a:r>
              <a:rPr lang="ru-RU" sz="2000" dirty="0" err="1" smtClean="0"/>
              <a:t>госконтрактов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28643" y="1671769"/>
            <a:ext cx="1192953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Федеральный закон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закупках товаров, работ, услуг отдельными видами юридических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лиц»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от 18.07.2011 N 223-ФЗ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(в редакции от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30.10.2018 N 391-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ФЗ)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9509" y="2513292"/>
            <a:ext cx="1027006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/>
              <a:t>Установлены основные требования к проведению </a:t>
            </a:r>
            <a:r>
              <a:rPr lang="ru-RU" sz="1600" b="1" dirty="0" smtClean="0"/>
              <a:t>закупок: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информационная </a:t>
            </a:r>
            <a:r>
              <a:rPr lang="ru-RU" sz="1600" dirty="0"/>
              <a:t>открытость;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</a:t>
            </a:r>
            <a:r>
              <a:rPr lang="ru-RU" sz="1600" dirty="0"/>
              <a:t>дискриминации участников и необоснованных ограничений конкуренции;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целевое </a:t>
            </a:r>
            <a:r>
              <a:rPr lang="ru-RU" sz="1600" dirty="0"/>
              <a:t>и экономически эффективное расходование средств на приобретение товаров, работ, услуг.</a:t>
            </a:r>
          </a:p>
        </p:txBody>
      </p:sp>
    </p:spTree>
    <p:extLst>
      <p:ext uri="{BB962C8B-B14F-4D97-AF65-F5344CB8AC3E}">
        <p14:creationId xmlns:p14="http://schemas.microsoft.com/office/powerpoint/2010/main" xmlns="" val="14011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ww.forexmart.com/assets/economic_news/5af5358ed71473c515240c84323a84c284372b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-1" b="15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5467" y="194733"/>
            <a:ext cx="11904132" cy="65785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" t="3241" r="2807"/>
          <a:stretch/>
        </p:blipFill>
        <p:spPr bwMode="auto">
          <a:xfrm>
            <a:off x="220132" y="245535"/>
            <a:ext cx="8454054" cy="334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9"/>
          <a:stretch/>
        </p:blipFill>
        <p:spPr bwMode="auto">
          <a:xfrm>
            <a:off x="5624156" y="3428999"/>
            <a:ext cx="6339280" cy="325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0600" y="1126067"/>
            <a:ext cx="2650067" cy="38946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4" idx="1"/>
          </p:cNvCxnSpPr>
          <p:nvPr/>
        </p:nvCxnSpPr>
        <p:spPr>
          <a:xfrm flipH="1">
            <a:off x="4447159" y="1320800"/>
            <a:ext cx="35344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47159" y="1320800"/>
            <a:ext cx="0" cy="226906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47159" y="3589869"/>
            <a:ext cx="2385441" cy="0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891866" y="3395136"/>
            <a:ext cx="4038601" cy="38946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5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1415</TotalTime>
  <Words>633</Words>
  <Application>Microsoft Office PowerPoint</Application>
  <PresentationFormat>Произвольный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Поддержка развития малого и среднего бизнеса в сфере цифровых закупок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развития малого и среднего бизнеса в сфере цифровых закупок</dc:title>
  <dc:creator>Поздина Дарья Валерьевна</dc:creator>
  <cp:lastModifiedBy>Закирова Элина</cp:lastModifiedBy>
  <cp:revision>132</cp:revision>
  <dcterms:created xsi:type="dcterms:W3CDTF">2018-11-29T09:16:21Z</dcterms:created>
  <dcterms:modified xsi:type="dcterms:W3CDTF">2018-12-09T15:44:15Z</dcterms:modified>
</cp:coreProperties>
</file>