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Лист1!$B$43</c:f>
              <c:strCache>
                <c:ptCount val="1"/>
                <c:pt idx="0">
                  <c:v>Страны ЕС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Лист1!$A$44:$A$51</c:f>
              <c:strCache>
                <c:ptCount val="8"/>
                <c:pt idx="0">
                  <c:v>Проникновение интернета </c:v>
                </c:pt>
                <c:pt idx="1">
                  <c:v>Проникновение смартфонов</c:v>
                </c:pt>
                <c:pt idx="2">
                  <c:v>Проникновение мобильного интенета</c:v>
                </c:pt>
                <c:pt idx="3">
                  <c:v>Доля организаций, имеющих интернет-сайт</c:v>
                </c:pt>
                <c:pt idx="4">
                  <c:v>Доля граждан, получивших госуслуги через интернет</c:v>
                </c:pt>
                <c:pt idx="5">
                  <c:v>Доля граждан, совершивших покупки онлайн </c:v>
                </c:pt>
                <c:pt idx="6">
                  <c:v>Доля организаций, использовавших CRM - систем</c:v>
                </c:pt>
                <c:pt idx="7">
                  <c:v>Доля электронной торговли в общем объемк разницы</c:v>
                </c:pt>
              </c:strCache>
            </c:strRef>
          </c:cat>
          <c:val>
            <c:numRef>
              <c:f>Лист1!$B$44:$B$51</c:f>
              <c:numCache>
                <c:formatCode>0%</c:formatCode>
                <c:ptCount val="8"/>
                <c:pt idx="0">
                  <c:v>0.82000000000000028</c:v>
                </c:pt>
                <c:pt idx="1">
                  <c:v>0.62000000000000033</c:v>
                </c:pt>
                <c:pt idx="2">
                  <c:v>0.57000000000000028</c:v>
                </c:pt>
                <c:pt idx="3">
                  <c:v>0.77000000000000013</c:v>
                </c:pt>
                <c:pt idx="4">
                  <c:v>0.48000000000000015</c:v>
                </c:pt>
                <c:pt idx="5">
                  <c:v>0.55000000000000004</c:v>
                </c:pt>
                <c:pt idx="6">
                  <c:v>0.33000000000000024</c:v>
                </c:pt>
                <c:pt idx="7">
                  <c:v>7.0000000000000034E-2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A-4419-8B43-5D68747D3722}"/>
            </c:ext>
          </c:extLst>
        </c:ser>
        <c:ser>
          <c:idx val="1"/>
          <c:order val="1"/>
          <c:tx>
            <c:strRef>
              <c:f>Лист1!$C$43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Лист1!$A$44:$A$51</c:f>
              <c:strCache>
                <c:ptCount val="8"/>
                <c:pt idx="0">
                  <c:v>Проникновение интернета </c:v>
                </c:pt>
                <c:pt idx="1">
                  <c:v>Проникновение смартфонов</c:v>
                </c:pt>
                <c:pt idx="2">
                  <c:v>Проникновение мобильного интенета</c:v>
                </c:pt>
                <c:pt idx="3">
                  <c:v>Доля организаций, имеющих интернет-сайт</c:v>
                </c:pt>
                <c:pt idx="4">
                  <c:v>Доля граждан, получивших госуслуги через интернет</c:v>
                </c:pt>
                <c:pt idx="5">
                  <c:v>Доля граждан, совершивших покупки онлайн </c:v>
                </c:pt>
                <c:pt idx="6">
                  <c:v>Доля организаций, использовавших CRM - систем</c:v>
                </c:pt>
                <c:pt idx="7">
                  <c:v>Доля электронной торговли в общем объемк разницы</c:v>
                </c:pt>
              </c:strCache>
            </c:strRef>
          </c:cat>
          <c:val>
            <c:numRef>
              <c:f>Лист1!$C$44:$C$51</c:f>
              <c:numCache>
                <c:formatCode>0%</c:formatCode>
                <c:ptCount val="8"/>
                <c:pt idx="0">
                  <c:v>0.73000000000000032</c:v>
                </c:pt>
                <c:pt idx="1">
                  <c:v>0.60000000000000031</c:v>
                </c:pt>
                <c:pt idx="2">
                  <c:v>0.47000000000000008</c:v>
                </c:pt>
                <c:pt idx="3">
                  <c:v>0.43000000000000016</c:v>
                </c:pt>
                <c:pt idx="4">
                  <c:v>0.29000000000000015</c:v>
                </c:pt>
                <c:pt idx="5">
                  <c:v>0.23</c:v>
                </c:pt>
                <c:pt idx="6">
                  <c:v>0.1</c:v>
                </c:pt>
                <c:pt idx="7">
                  <c:v>4.0000000000000029E-2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A-4419-8B43-5D68747D37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207552"/>
        <c:axId val="115261440"/>
      </c:barChart>
      <c:catAx>
        <c:axId val="115207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15261440"/>
        <c:crosses val="autoZero"/>
        <c:auto val="1"/>
        <c:lblAlgn val="r"/>
        <c:lblOffset val="100"/>
        <c:noMultiLvlLbl val="0"/>
      </c:catAx>
      <c:valAx>
        <c:axId val="1152614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15207552"/>
        <c:crosses val="autoZero"/>
        <c:crossBetween val="between"/>
      </c:valAx>
    </c:plotArea>
    <c:legend>
      <c:legendPos val="b"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lang="ru-RU" sz="1400">
          <a:solidFill>
            <a:schemeClr val="bg1"/>
          </a:solidFill>
          <a:latin typeface="Book Antiqua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Лист1!$A$24:$A$29</c:f>
              <c:strCache>
                <c:ptCount val="6"/>
                <c:pt idx="0">
                  <c:v>США</c:v>
                </c:pt>
                <c:pt idx="1">
                  <c:v>Китай</c:v>
                </c:pt>
                <c:pt idx="2">
                  <c:v>Страны Евросоюза</c:v>
                </c:pt>
                <c:pt idx="3">
                  <c:v>Бразилия</c:v>
                </c:pt>
                <c:pt idx="4">
                  <c:v>Индия</c:v>
                </c:pt>
                <c:pt idx="5">
                  <c:v>Россия 2015</c:v>
                </c:pt>
              </c:strCache>
            </c:strRef>
          </c:cat>
          <c:val>
            <c:numRef>
              <c:f>Лист1!$B$24:$B$29</c:f>
              <c:numCache>
                <c:formatCode>0.0%</c:formatCode>
                <c:ptCount val="6"/>
                <c:pt idx="0">
                  <c:v>0.10900000000000004</c:v>
                </c:pt>
                <c:pt idx="1">
                  <c:v>0.1</c:v>
                </c:pt>
                <c:pt idx="2">
                  <c:v>8.2000000000000017E-2</c:v>
                </c:pt>
                <c:pt idx="3">
                  <c:v>6.2000000000000027E-2</c:v>
                </c:pt>
                <c:pt idx="4">
                  <c:v>5.5000000000000014E-2</c:v>
                </c:pt>
                <c:pt idx="5">
                  <c:v>3.9000000000000014E-2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09-459D-A912-7613013A7A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343360"/>
        <c:axId val="115344896"/>
      </c:barChart>
      <c:catAx>
        <c:axId val="115343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15344896"/>
        <c:crosses val="autoZero"/>
        <c:auto val="1"/>
        <c:lblAlgn val="ctr"/>
        <c:lblOffset val="100"/>
        <c:noMultiLvlLbl val="0"/>
      </c:catAx>
      <c:valAx>
        <c:axId val="11534489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115343360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800">
          <a:solidFill>
            <a:schemeClr val="accent2"/>
          </a:solidFill>
          <a:latin typeface="Book Antiqua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C9A082-CA81-4F46-BE8F-2C760286706C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on-data-science-header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244159">
            <a:off x="996315" y="3627264"/>
            <a:ext cx="4469407" cy="308389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Book Antiqua" pitchFamily="18" charset="0"/>
              </a:rPr>
              <a:t>Перспективы  и проблемы цифровизации российской экономики</a:t>
            </a:r>
            <a:r>
              <a:rPr lang="ru-RU" dirty="0" smtClean="0">
                <a:solidFill>
                  <a:srgbClr val="FFFFFF"/>
                </a:solidFill>
                <a:latin typeface="Book Antiqua" pitchFamily="18" charset="0"/>
              </a:rPr>
              <a:t/>
            </a:r>
            <a:br>
              <a:rPr lang="ru-RU" dirty="0" smtClean="0">
                <a:solidFill>
                  <a:srgbClr val="FFFFFF"/>
                </a:solidFill>
                <a:latin typeface="Book Antiqua" pitchFamily="18" charset="0"/>
              </a:rPr>
            </a:b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5" name="Рисунок 4" descr="icon-data-science-header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594725">
            <a:off x="7672006" y="242838"/>
            <a:ext cx="4469407" cy="308389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 descr="icon-data-science-header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3145906" flipH="1">
            <a:off x="103489" y="408960"/>
            <a:ext cx="3002473" cy="207170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7268" y="3692107"/>
            <a:ext cx="5509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FF"/>
                </a:solidFill>
                <a:latin typeface="Book Antiqua" pitchFamily="18" charset="0"/>
              </a:rPr>
              <a:t>Спасибо за внимание!</a:t>
            </a:r>
            <a:endParaRPr lang="ru-RU" sz="4000" dirty="0">
              <a:solidFill>
                <a:srgbClr val="FFFFFF"/>
              </a:solidFill>
              <a:latin typeface="Book Antiqua" pitchFamily="18" charset="0"/>
            </a:endParaRPr>
          </a:p>
        </p:txBody>
      </p:sp>
      <p:pic>
        <p:nvPicPr>
          <p:cNvPr id="3" name="Рисунок 2" descr="pensa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88397" y="802257"/>
            <a:ext cx="5850182" cy="2708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704" y="758771"/>
            <a:ext cx="6096000" cy="147732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Цифровая экономика – это система экономических, социальных и культурных отношений, основанных на использовании цифровых информационно-коммуникационных технологий, т.е. экономика плюс информационные компьютерные технологии.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51394" y="3755573"/>
            <a:ext cx="6873410" cy="147732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 "Стратегии развития информационного общества до 2030 г." и Программе "Цифровая экономика" цифровая экономика определяется как повышение эффективности современной экономики в основном за счет автоматизации всех процессов и технологий обработки данных.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6" name="Рисунок 15" descr="f143408a71525344bfe459cbbfd25d06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24819" y="2701290"/>
            <a:ext cx="3413760" cy="2369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398" y="1087731"/>
            <a:ext cx="6540573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Инструменты цифровизации: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 большие данные (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big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data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 интернет вещей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блокчейн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 интеллектуальные информационные технологии 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3" name="Рисунок 2" descr="Top-icon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78968" y="539223"/>
            <a:ext cx="1871069" cy="155604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 descr="0-2-300x237.pn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52403" y="3785483"/>
            <a:ext cx="2888411" cy="228184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 descr="inteligencia-artificial-que-es.png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23324" y="937404"/>
            <a:ext cx="2792245" cy="254766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396" y="1164413"/>
            <a:ext cx="6682596" cy="1323439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</a:rPr>
              <a:t>Для выхода Российской Федерации на новый уровень развития экономики, социальных отраслей нужны собственные передовые разработки и научные решения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68155" y="4137458"/>
            <a:ext cx="7178699" cy="1323439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развитие страны в тех направлениях, где накапливается мощный технологический потенциал будущего, а это цифровые, другие, так называемые сквозные технологии, которые сегодня определяют облик всех сфер жизни.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развитие-png-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88988" y="603849"/>
            <a:ext cx="3944111" cy="377282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75708" y="552898"/>
            <a:ext cx="8959998" cy="114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Цифровая экономика складывается из трех тесно взаимосвязанных уровней: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1216324" y="2035835"/>
            <a:ext cx="3674853" cy="577970"/>
          </a:xfrm>
          <a:prstGeom prst="foldedCorner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рынки и отрасли экономики </a:t>
            </a:r>
            <a:endParaRPr lang="ru-RU" sz="20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2907104" y="2932981"/>
            <a:ext cx="4615132" cy="1121433"/>
          </a:xfrm>
          <a:prstGeom prst="foldedCorner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платформы и технологии, где формируются компетенции для развития рынков и отраслей экономики 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305245" y="4451229"/>
            <a:ext cx="5762445" cy="1475117"/>
          </a:xfrm>
          <a:prstGeom prst="foldedCorner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среда, которая создает условия для развития платформ и технологий, охватывающая нормативное регулирование, информационную инфраструктуру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7" name="Рисунок 6" descr="27-нейромозг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621439" y="1151626"/>
            <a:ext cx="3187460" cy="273210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31653" y="1026544"/>
          <a:ext cx="10515600" cy="527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89186" y="385957"/>
            <a:ext cx="80313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Доступ к цифровым сервисам в России и в странах ЕС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039488" y="1269879"/>
          <a:ext cx="8027538" cy="485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4014" y="420461"/>
            <a:ext cx="10581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Доля цифровой экономики в ВВП России и других стран в 2015–2016 гг.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64899" y="770635"/>
            <a:ext cx="87299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Вклад цифровой экономики в ВВП России по сравнению с другими странами, 2016 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7312" y="1975449"/>
          <a:ext cx="9877246" cy="354937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5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13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Страна </a:t>
                      </a:r>
                      <a:endParaRPr lang="ru-RU" sz="1800" dirty="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Доля в ВВП, %</a:t>
                      </a:r>
                      <a:endParaRPr lang="ru-RU" sz="1800" dirty="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Расходы домохозяйств в цифровой сфере, %</a:t>
                      </a:r>
                      <a:endParaRPr lang="ru-RU" sz="1800" dirty="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Инвестиции компаний в цифровизацию,%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Государственные расходы на </a:t>
                      </a:r>
                      <a:r>
                        <a:rPr lang="ru-RU" sz="1800" dirty="0" err="1">
                          <a:latin typeface="Book Antiqua" pitchFamily="18" charset="0"/>
                        </a:rPr>
                        <a:t>цифровизацию</a:t>
                      </a:r>
                      <a:r>
                        <a:rPr lang="ru-RU" sz="1800" dirty="0">
                          <a:latin typeface="Book Antiqua" pitchFamily="18" charset="0"/>
                        </a:rPr>
                        <a:t>, %</a:t>
                      </a:r>
                      <a:endParaRPr lang="ru-RU" sz="1800" dirty="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Экспорт ИКТ, %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Импорт ИКТ, %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США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10,9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5,3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5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1,3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1,4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-2,1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Китай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10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4,8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1,8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0,4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5,8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-2,7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Страны ЕС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8,2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3,7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3,9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1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2,5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-2,9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Бразилия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6,2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2,7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3,6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0,8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0,1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-1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Индия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5,5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2,2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0,5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2,9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-2,1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Россия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3,9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2,6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2,2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0,5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0,5</a:t>
                      </a:r>
                      <a:endParaRPr lang="ru-RU" sz="180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-1,8</a:t>
                      </a:r>
                      <a:endParaRPr lang="ru-RU" sz="1800" dirty="0">
                        <a:solidFill>
                          <a:schemeClr val="bg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1276709" y="1915064"/>
            <a:ext cx="9713343" cy="2346385"/>
          </a:xfrm>
          <a:prstGeom prst="foldedCorner">
            <a:avLst>
              <a:gd name="adj" fmla="val 22181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Для качественного роста экономики необходимо наличие технологий, которые позволяют максимально точно оценить текущее состояние рынков и отраслей, а также эффективно прогнозировать их развитие и обеспечить быстрое реагирование на изменения в конъюнктуре национальных и мировых рынков. </a:t>
            </a:r>
            <a:endParaRPr lang="ru-RU" sz="2000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6" name="Рисунок 5" descr="iconos_servicios-01-300x300.pn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973165" y="3783941"/>
            <a:ext cx="2227236" cy="22272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8">
      <a:dk1>
        <a:srgbClr val="17365D"/>
      </a:dk1>
      <a:lt1>
        <a:srgbClr val="17365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</TotalTime>
  <Words>317</Words>
  <Application>Microsoft Office PowerPoint</Application>
  <PresentationFormat>Широкоэкранный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Book Antiqua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Перспективы  и проблемы цифровизации российской экономики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Закирова Элина Рафиковна</cp:lastModifiedBy>
  <cp:revision>3</cp:revision>
  <dcterms:created xsi:type="dcterms:W3CDTF">2013-07-31T16:26:46Z</dcterms:created>
  <dcterms:modified xsi:type="dcterms:W3CDTF">2019-03-18T10:34:27Z</dcterms:modified>
</cp:coreProperties>
</file>