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8" r:id="rId6"/>
    <p:sldId id="259" r:id="rId7"/>
    <p:sldId id="261" r:id="rId8"/>
    <p:sldId id="262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\Downloads\Kniga2%20(1).xlsx" TargetMode="External" /><Relationship Id="rId2" Type="http://schemas.microsoft.com/office/2011/relationships/chartColorStyle" Target="colors1.xml" /><Relationship Id="rId1" Type="http://schemas.microsoft.com/office/2011/relationships/chartStyle" Target="style1.xml" 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 /><Relationship Id="rId2" Type="http://schemas.microsoft.com/office/2011/relationships/chartColorStyle" Target="colors2.xml" /><Relationship Id="rId1" Type="http://schemas.microsoft.com/office/2011/relationships/chartStyle" Target="style2.xml" 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 /><Relationship Id="rId2" Type="http://schemas.microsoft.com/office/2011/relationships/chartColorStyle" Target="colors3.xml" /><Relationship Id="rId1" Type="http://schemas.microsoft.com/office/2011/relationships/chartStyle" Target="style3.xml" 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 /><Relationship Id="rId2" Type="http://schemas.microsoft.com/office/2011/relationships/chartColorStyle" Target="colors4.xml" /><Relationship Id="rId1" Type="http://schemas.microsoft.com/office/2011/relationships/chartStyle" Target="style4.xml" 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 /><Relationship Id="rId2" Type="http://schemas.microsoft.com/office/2011/relationships/chartColorStyle" Target="colors5.xml" /><Relationship Id="rId1" Type="http://schemas.microsoft.com/office/2011/relationships/chartStyle" Target="style5.xml" 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 /><Relationship Id="rId2" Type="http://schemas.microsoft.com/office/2011/relationships/chartColorStyle" Target="colors6.xml" /><Relationship Id="rId1" Type="http://schemas.microsoft.com/office/2011/relationships/chartStyle" Target="style6.xml" 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 /><Relationship Id="rId2" Type="http://schemas.microsoft.com/office/2011/relationships/chartColorStyle" Target="colors7.xml" /><Relationship Id="rId1" Type="http://schemas.microsoft.com/office/2011/relationships/chartStyle" Target="style7.xml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445782231643359"/>
          <c:y val="2.5497763381911745E-2"/>
          <c:w val="0.67992569247271506"/>
          <c:h val="0.57304407790116429"/>
        </c:manualLayout>
      </c:layout>
      <c:barChart>
        <c:barDir val="col"/>
        <c:grouping val="stacked"/>
        <c:varyColors val="0"/>
        <c:ser>
          <c:idx val="3"/>
          <c:order val="0"/>
          <c:tx>
            <c:strRef>
              <c:f>'[Kniga2 (1).xlsx]Лист1'!$A$6</c:f>
              <c:strCache>
                <c:ptCount val="1"/>
                <c:pt idx="0">
                  <c:v>США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'[Kniga2 (1).xlsx]Лист1'!$B$2:$F$2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'[Kniga2 (1).xlsx]Лист1'!$B$6:$F$6</c:f>
              <c:numCache>
                <c:formatCode>General</c:formatCode>
                <c:ptCount val="5"/>
                <c:pt idx="0">
                  <c:v>29.6</c:v>
                </c:pt>
                <c:pt idx="1">
                  <c:v>27.1</c:v>
                </c:pt>
                <c:pt idx="2">
                  <c:v>31</c:v>
                </c:pt>
                <c:pt idx="3">
                  <c:v>32</c:v>
                </c:pt>
                <c:pt idx="4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51-4E30-B5D8-DB98711FF02F}"/>
            </c:ext>
          </c:extLst>
        </c:ser>
        <c:ser>
          <c:idx val="2"/>
          <c:order val="1"/>
          <c:tx>
            <c:strRef>
              <c:f>'[Kniga2 (1).xlsx]Лист1'!$A$5</c:f>
              <c:strCache>
                <c:ptCount val="1"/>
                <c:pt idx="0">
                  <c:v>Европа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'[Kniga2 (1).xlsx]Лист1'!$B$2:$F$2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'[Kniga2 (1).xlsx]Лист1'!$B$5:$F$5</c:f>
              <c:numCache>
                <c:formatCode>General</c:formatCode>
                <c:ptCount val="5"/>
                <c:pt idx="0">
                  <c:v>6.8</c:v>
                </c:pt>
                <c:pt idx="1">
                  <c:v>5.7</c:v>
                </c:pt>
                <c:pt idx="2">
                  <c:v>5.6</c:v>
                </c:pt>
                <c:pt idx="3">
                  <c:v>5.3</c:v>
                </c:pt>
                <c:pt idx="4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51-4E30-B5D8-DB98711FF02F}"/>
            </c:ext>
          </c:extLst>
        </c:ser>
        <c:ser>
          <c:idx val="4"/>
          <c:order val="2"/>
          <c:tx>
            <c:strRef>
              <c:f>'[Kniga2 (1).xlsx]Лист1'!$A$7</c:f>
              <c:strCache>
                <c:ptCount val="1"/>
                <c:pt idx="0">
                  <c:v>Россия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'[Kniga2 (1).xlsx]Лист1'!$B$2:$F$2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'[Kniga2 (1).xlsx]Лист1'!$B$7:$F$7</c:f>
              <c:numCache>
                <c:formatCode>General</c:formatCode>
                <c:ptCount val="5"/>
                <c:pt idx="0">
                  <c:v>3.6240000000000001</c:v>
                </c:pt>
                <c:pt idx="1">
                  <c:v>3.7210000000000001</c:v>
                </c:pt>
                <c:pt idx="2">
                  <c:v>4.6349999999999998</c:v>
                </c:pt>
                <c:pt idx="3">
                  <c:v>4.3609999999999998</c:v>
                </c:pt>
                <c:pt idx="4">
                  <c:v>3.8490000000000002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251-4E30-B5D8-DB98711FF02F}"/>
            </c:ext>
          </c:extLst>
        </c:ser>
        <c:ser>
          <c:idx val="1"/>
          <c:order val="3"/>
          <c:tx>
            <c:strRef>
              <c:f>'[Kniga2 (1).xlsx]Лист1'!$A$4</c:f>
              <c:strCache>
                <c:ptCount val="1"/>
                <c:pt idx="0">
                  <c:v>Израиль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numRef>
              <c:f>'[Kniga2 (1).xlsx]Лист1'!$B$2:$F$2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'[Kniga2 (1).xlsx]Лист1'!$B$4:$F$4</c:f>
              <c:numCache>
                <c:formatCode>General</c:formatCode>
                <c:ptCount val="5"/>
                <c:pt idx="0">
                  <c:v>1.8</c:v>
                </c:pt>
                <c:pt idx="1">
                  <c:v>1</c:v>
                </c:pt>
                <c:pt idx="2">
                  <c:v>1.3</c:v>
                </c:pt>
                <c:pt idx="3">
                  <c:v>1.8</c:v>
                </c:pt>
                <c:pt idx="4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251-4E30-B5D8-DB98711FF02F}"/>
            </c:ext>
          </c:extLst>
        </c:ser>
        <c:ser>
          <c:idx val="0"/>
          <c:order val="4"/>
          <c:tx>
            <c:strRef>
              <c:f>'[Kniga2 (1).xlsx]Лист1'!$A$3</c:f>
              <c:strCache>
                <c:ptCount val="1"/>
                <c:pt idx="0">
                  <c:v>Казахстан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numRef>
              <c:f>'[Kniga2 (1).xlsx]Лист1'!$B$2:$F$2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'[Kniga2 (1).xlsx]Лист1'!$B$3:$F$3</c:f>
              <c:numCache>
                <c:formatCode>General</c:formatCode>
                <c:ptCount val="5"/>
                <c:pt idx="0">
                  <c:v>1.254</c:v>
                </c:pt>
                <c:pt idx="1">
                  <c:v>1.321</c:v>
                </c:pt>
                <c:pt idx="2">
                  <c:v>1.302</c:v>
                </c:pt>
                <c:pt idx="3">
                  <c:v>1.4019999999999999</c:v>
                </c:pt>
                <c:pt idx="4">
                  <c:v>1.52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251-4E30-B5D8-DB98711FF0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7304040"/>
        <c:axId val="417311584"/>
      </c:barChart>
      <c:lineChart>
        <c:grouping val="standard"/>
        <c:varyColors val="0"/>
        <c:ser>
          <c:idx val="5"/>
          <c:order val="5"/>
          <c:tx>
            <c:strRef>
              <c:f>'[Kniga2 (1).xlsx]Лист1'!$A$8</c:f>
              <c:strCache>
                <c:ptCount val="1"/>
                <c:pt idx="0">
                  <c:v>объём венчурных инвестиций</c:v>
                </c:pt>
              </c:strCache>
            </c:strRef>
          </c:tx>
          <c:spPr>
            <a:ln w="317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val>
            <c:numRef>
              <c:f>'[Kniga2 (1).xlsx]Лист1'!$B$8:$F$8</c:f>
              <c:numCache>
                <c:formatCode>General</c:formatCode>
                <c:ptCount val="5"/>
                <c:pt idx="0">
                  <c:v>46.2</c:v>
                </c:pt>
                <c:pt idx="1">
                  <c:v>42.3</c:v>
                </c:pt>
                <c:pt idx="2">
                  <c:v>46.43</c:v>
                </c:pt>
                <c:pt idx="3">
                  <c:v>47</c:v>
                </c:pt>
                <c:pt idx="4">
                  <c:v>49.78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251-4E30-B5D8-DB98711FF0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7304040"/>
        <c:axId val="417311584"/>
      </c:lineChart>
      <c:catAx>
        <c:axId val="417304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7311584"/>
        <c:crosses val="autoZero"/>
        <c:auto val="1"/>
        <c:lblAlgn val="ctr"/>
        <c:lblOffset val="100"/>
        <c:noMultiLvlLbl val="0"/>
      </c:catAx>
      <c:valAx>
        <c:axId val="417311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b="0">
                    <a:solidFill>
                      <a:schemeClr val="tx1"/>
                    </a:solidFill>
                  </a:rPr>
                  <a:t>млрд. долл.</a:t>
                </a:r>
              </a:p>
            </c:rich>
          </c:tx>
          <c:layout>
            <c:manualLayout>
              <c:xMode val="edge"/>
              <c:yMode val="edge"/>
              <c:x val="0.21582380445014759"/>
              <c:y val="0.2799569909601369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730404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293273936187008"/>
          <c:y val="0.10249218119511679"/>
          <c:w val="0.67273140576754309"/>
          <c:h val="0.6024425091473912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другое</c:v>
                </c:pt>
                <c:pt idx="1">
                  <c:v>биотехнологии</c:v>
                </c:pt>
                <c:pt idx="2">
                  <c:v>промышленные технологии</c:v>
                </c:pt>
                <c:pt idx="3">
                  <c:v>IT-технологии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0.08</c:v>
                </c:pt>
                <c:pt idx="1">
                  <c:v>0.09</c:v>
                </c:pt>
                <c:pt idx="2">
                  <c:v>0.12</c:v>
                </c:pt>
                <c:pt idx="3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CE-4209-8968-8E7875B8D5E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другое</c:v>
                </c:pt>
                <c:pt idx="1">
                  <c:v>биотехнологии</c:v>
                </c:pt>
                <c:pt idx="2">
                  <c:v>промышленные технологии</c:v>
                </c:pt>
                <c:pt idx="3">
                  <c:v>IT-технологии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0.09</c:v>
                </c:pt>
                <c:pt idx="1">
                  <c:v>0.1</c:v>
                </c:pt>
                <c:pt idx="2">
                  <c:v>0.15</c:v>
                </c:pt>
                <c:pt idx="3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2F-41AB-9210-CFA32A37AE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54012168"/>
        <c:axId val="354016432"/>
      </c:barChart>
      <c:catAx>
        <c:axId val="3540121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4016432"/>
        <c:crosses val="autoZero"/>
        <c:auto val="1"/>
        <c:lblAlgn val="ctr"/>
        <c:lblOffset val="100"/>
        <c:noMultiLvlLbl val="0"/>
      </c:catAx>
      <c:valAx>
        <c:axId val="35401643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4012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155239167493126"/>
          <c:y val="3.0306501341122342E-2"/>
          <c:w val="0.53018222117125546"/>
          <c:h val="0.616565702846164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другое</c:v>
                </c:pt>
                <c:pt idx="1">
                  <c:v>биотехнологии</c:v>
                </c:pt>
                <c:pt idx="2">
                  <c:v>промышленные технологии</c:v>
                </c:pt>
                <c:pt idx="3">
                  <c:v>IT-технологии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0.05</c:v>
                </c:pt>
                <c:pt idx="1">
                  <c:v>0.08</c:v>
                </c:pt>
                <c:pt idx="2">
                  <c:v>0.25</c:v>
                </c:pt>
                <c:pt idx="3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77-4999-B4A5-214E30CAF49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другое</c:v>
                </c:pt>
                <c:pt idx="1">
                  <c:v>биотехнологии</c:v>
                </c:pt>
                <c:pt idx="2">
                  <c:v>промышленные технологии</c:v>
                </c:pt>
                <c:pt idx="3">
                  <c:v>IT-технологии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0.03</c:v>
                </c:pt>
                <c:pt idx="1">
                  <c:v>0.06</c:v>
                </c:pt>
                <c:pt idx="2">
                  <c:v>0.28000000000000003</c:v>
                </c:pt>
                <c:pt idx="3">
                  <c:v>0.74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77-4999-B4A5-214E30CAF4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41345352"/>
        <c:axId val="341345024"/>
      </c:barChart>
      <c:catAx>
        <c:axId val="341345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1345024"/>
        <c:crosses val="autoZero"/>
        <c:auto val="1"/>
        <c:lblAlgn val="ctr"/>
        <c:lblOffset val="100"/>
        <c:noMultiLvlLbl val="0"/>
      </c:catAx>
      <c:valAx>
        <c:axId val="341345024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1345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390378937007874"/>
          <c:y val="2.578124841404722E-2"/>
          <c:w val="0.58274852362204721"/>
          <c:h val="0.626943674523641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другое</c:v>
                </c:pt>
                <c:pt idx="1">
                  <c:v>биотехнологии</c:v>
                </c:pt>
                <c:pt idx="2">
                  <c:v>промышленные технологии</c:v>
                </c:pt>
                <c:pt idx="3">
                  <c:v>IT-технологии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7.0000000000000007E-2</c:v>
                </c:pt>
                <c:pt idx="1">
                  <c:v>0.23</c:v>
                </c:pt>
                <c:pt idx="2">
                  <c:v>0.56000000000000005</c:v>
                </c:pt>
                <c:pt idx="3">
                  <c:v>0.28599999999999998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05-4903-A699-B5A808DB1E9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другое</c:v>
                </c:pt>
                <c:pt idx="1">
                  <c:v>биотехнологии</c:v>
                </c:pt>
                <c:pt idx="2">
                  <c:v>промышленные технологии</c:v>
                </c:pt>
                <c:pt idx="3">
                  <c:v>IT-технологии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0.08</c:v>
                </c:pt>
                <c:pt idx="1">
                  <c:v>0.21</c:v>
                </c:pt>
                <c:pt idx="2">
                  <c:v>0.52</c:v>
                </c:pt>
                <c:pt idx="3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05-4903-A699-B5A808DB1E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37898848"/>
        <c:axId val="337905080"/>
      </c:barChart>
      <c:catAx>
        <c:axId val="337898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7905080"/>
        <c:crosses val="autoZero"/>
        <c:auto val="1"/>
        <c:lblAlgn val="ctr"/>
        <c:lblOffset val="100"/>
        <c:noMultiLvlLbl val="0"/>
      </c:catAx>
      <c:valAx>
        <c:axId val="33790508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7898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603288401344894"/>
          <c:y val="2.3060796645702306E-2"/>
          <c:w val="0.57262714944128601"/>
          <c:h val="0.6390551181102361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другое</c:v>
                </c:pt>
                <c:pt idx="1">
                  <c:v>биотехнологии</c:v>
                </c:pt>
                <c:pt idx="2">
                  <c:v>промышленные технологии</c:v>
                </c:pt>
                <c:pt idx="3">
                  <c:v>IT-технологии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0.04</c:v>
                </c:pt>
                <c:pt idx="1">
                  <c:v>0.65</c:v>
                </c:pt>
                <c:pt idx="2">
                  <c:v>0.19</c:v>
                </c:pt>
                <c:pt idx="3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E7-4BAF-964B-C478D6189C1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другое</c:v>
                </c:pt>
                <c:pt idx="1">
                  <c:v>биотехнологии</c:v>
                </c:pt>
                <c:pt idx="2">
                  <c:v>промышленные технологии</c:v>
                </c:pt>
                <c:pt idx="3">
                  <c:v>IT-технологии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0.04</c:v>
                </c:pt>
                <c:pt idx="1">
                  <c:v>0.63</c:v>
                </c:pt>
                <c:pt idx="2">
                  <c:v>0.21</c:v>
                </c:pt>
                <c:pt idx="3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E7-4BAF-964B-C478D6189C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05704296"/>
        <c:axId val="305703312"/>
      </c:barChart>
      <c:catAx>
        <c:axId val="305704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5703312"/>
        <c:crosses val="autoZero"/>
        <c:auto val="1"/>
        <c:lblAlgn val="ctr"/>
        <c:lblOffset val="100"/>
        <c:noMultiLvlLbl val="0"/>
      </c:catAx>
      <c:valAx>
        <c:axId val="30570331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5704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венчурного инвестирования, млн. долл.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376</c:v>
                </c:pt>
                <c:pt idx="1">
                  <c:v>285</c:v>
                </c:pt>
                <c:pt idx="2">
                  <c:v>150</c:v>
                </c:pt>
                <c:pt idx="3">
                  <c:v>150</c:v>
                </c:pt>
                <c:pt idx="4">
                  <c:v>126</c:v>
                </c:pt>
                <c:pt idx="5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C9-604D-83AB-CBF2CC84534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23465712"/>
        <c:axId val="42346866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число венчурного инвестирования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Лист1!$C$2:$C$7</c:f>
              <c:numCache>
                <c:formatCode>General</c:formatCode>
                <c:ptCount val="6"/>
                <c:pt idx="0">
                  <c:v>138</c:v>
                </c:pt>
                <c:pt idx="1">
                  <c:v>188</c:v>
                </c:pt>
                <c:pt idx="2">
                  <c:v>229</c:v>
                </c:pt>
                <c:pt idx="3">
                  <c:v>190</c:v>
                </c:pt>
                <c:pt idx="4">
                  <c:v>203</c:v>
                </c:pt>
                <c:pt idx="5">
                  <c:v>113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4C9-604D-83AB-CBF2CC84534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23465056"/>
        <c:axId val="423467024"/>
      </c:lineChart>
      <c:catAx>
        <c:axId val="423465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3468664"/>
        <c:crosses val="autoZero"/>
        <c:auto val="1"/>
        <c:lblAlgn val="ctr"/>
        <c:lblOffset val="100"/>
        <c:noMultiLvlLbl val="0"/>
      </c:catAx>
      <c:valAx>
        <c:axId val="423468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3465712"/>
        <c:crosses val="autoZero"/>
        <c:crossBetween val="between"/>
      </c:valAx>
      <c:valAx>
        <c:axId val="423467024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3465056"/>
        <c:crosses val="max"/>
        <c:crossBetween val="between"/>
      </c:valAx>
      <c:catAx>
        <c:axId val="423465056"/>
        <c:scaling>
          <c:orientation val="minMax"/>
        </c:scaling>
        <c:delete val="1"/>
        <c:axPos val="b"/>
        <c:majorTickMark val="none"/>
        <c:minorTickMark val="none"/>
        <c:tickLblPos val="nextTo"/>
        <c:crossAx val="4234670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extLst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центральный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73</c:v>
                </c:pt>
                <c:pt idx="1">
                  <c:v>74</c:v>
                </c:pt>
                <c:pt idx="2">
                  <c:v>68</c:v>
                </c:pt>
                <c:pt idx="3">
                  <c:v>64</c:v>
                </c:pt>
                <c:pt idx="4">
                  <c:v>64</c:v>
                </c:pt>
                <c:pt idx="5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4F-4D46-B93E-658EF175173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северо-западный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4F-4D46-B93E-658EF17517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18</c:v>
                </c:pt>
                <c:pt idx="4">
                  <c:v>12</c:v>
                </c:pt>
                <c:pt idx="5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4F-4D46-B93E-658EF175173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приволжский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11</c:v>
                </c:pt>
                <c:pt idx="1">
                  <c:v>9</c:v>
                </c:pt>
                <c:pt idx="2">
                  <c:v>11</c:v>
                </c:pt>
                <c:pt idx="3">
                  <c:v>7</c:v>
                </c:pt>
                <c:pt idx="4">
                  <c:v>9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64F-4D46-B93E-658EF175173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южный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4F-4D46-B93E-658EF175173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4F-4D46-B93E-658EF175173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64F-4D46-B93E-658EF175173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64F-4D46-B93E-658EF175173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64F-4D46-B93E-658EF17517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6</c:v>
                </c:pt>
                <c:pt idx="1">
                  <c:v>0.4</c:v>
                </c:pt>
                <c:pt idx="2">
                  <c:v>0.4</c:v>
                </c:pt>
                <c:pt idx="3">
                  <c:v>0.8</c:v>
                </c:pt>
                <c:pt idx="4">
                  <c:v>2</c:v>
                </c:pt>
                <c:pt idx="5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64F-4D46-B93E-658EF175173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северо-кавказский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Лист1!$F$2:$F$7</c:f>
              <c:numCache>
                <c:formatCode>General</c:formatCode>
                <c:ptCount val="6"/>
                <c:pt idx="0">
                  <c:v>0.1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  <c:pt idx="5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64F-4D46-B93E-658EF175173F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уральский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64F-4D46-B93E-658EF17517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Лист1!$G$2:$G$7</c:f>
              <c:numCache>
                <c:formatCode>General</c:formatCode>
                <c:ptCount val="6"/>
                <c:pt idx="0">
                  <c:v>0.6</c:v>
                </c:pt>
                <c:pt idx="1">
                  <c:v>4.5</c:v>
                </c:pt>
                <c:pt idx="2">
                  <c:v>6</c:v>
                </c:pt>
                <c:pt idx="3">
                  <c:v>5</c:v>
                </c:pt>
                <c:pt idx="4">
                  <c:v>2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64F-4D46-B93E-658EF175173F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сибирский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64F-4D46-B93E-658EF17517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Лист1!$H$2:$H$7</c:f>
              <c:numCache>
                <c:formatCode>General</c:formatCode>
                <c:ptCount val="6"/>
                <c:pt idx="0">
                  <c:v>4</c:v>
                </c:pt>
                <c:pt idx="1">
                  <c:v>4.5</c:v>
                </c:pt>
                <c:pt idx="2">
                  <c:v>5.5</c:v>
                </c:pt>
                <c:pt idx="3">
                  <c:v>5</c:v>
                </c:pt>
                <c:pt idx="4">
                  <c:v>7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64F-4D46-B93E-658EF175173F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дальне-восточный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Лист1!$I$2:$I$7</c:f>
              <c:numCache>
                <c:formatCode>General</c:formatCode>
                <c:ptCount val="6"/>
                <c:pt idx="0">
                  <c:v>0.3</c:v>
                </c:pt>
                <c:pt idx="1">
                  <c:v>1.5</c:v>
                </c:pt>
                <c:pt idx="2">
                  <c:v>1</c:v>
                </c:pt>
                <c:pt idx="3">
                  <c:v>0.1</c:v>
                </c:pt>
                <c:pt idx="4">
                  <c:v>3.9</c:v>
                </c:pt>
                <c:pt idx="5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064F-4D46-B93E-658EF17517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81750400"/>
        <c:axId val="481745152"/>
      </c:barChart>
      <c:catAx>
        <c:axId val="481750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1745152"/>
        <c:crosses val="autoZero"/>
        <c:auto val="1"/>
        <c:lblAlgn val="ctr"/>
        <c:lblOffset val="100"/>
        <c:noMultiLvlLbl val="0"/>
      </c:catAx>
      <c:valAx>
        <c:axId val="481745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1750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extLst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F260F7-F12D-074D-BB63-B92B701FE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7CBD6D3-AB5C-5F45-A5CB-5101D40EFE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AAAE34-0DCB-644E-AC92-675BB0E2B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F859-C312-4C4A-A66D-B086E74E8BB2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62413E-4818-4E4B-977C-76169A2A6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AEE5DE-2D76-4140-94D2-B01EAAC2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068D-9883-FF4E-A775-AA98EFD91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633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922039-9814-644B-BAE3-63A261B5C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CB0BFCF-4C9C-2346-A16D-F37292663B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3AD5FD-CD25-7046-891F-163E8A3E0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F859-C312-4C4A-A66D-B086E74E8BB2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6DCC4E-1AEB-E844-BA03-A169B5845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FB1720-D8AA-AC43-9CC7-57C7A6D82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068D-9883-FF4E-A775-AA98EFD91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97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10731B9-BC82-9E48-83FF-9AD9BC9582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173890A-E182-7A4B-B16F-D62B8273EF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375ACB-B724-2045-A7FE-43E9ABA13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F859-C312-4C4A-A66D-B086E74E8BB2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6D93B2-A6C2-7746-984E-EB66AD18A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B7FC97-8FAE-8C45-9C86-046DB8FA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068D-9883-FF4E-A775-AA98EFD91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82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0C8EA5-EE86-AB4F-A9FB-7300F5434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D2D17F-8B0A-8A49-9D74-137395FE0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34CA8E-2BB4-EC47-8725-D52DAEACA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F859-C312-4C4A-A66D-B086E74E8BB2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20519E-1C92-734C-8E39-774CCBBA6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1EB090-9FC4-E942-8C54-3E663B77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068D-9883-FF4E-A775-AA98EFD91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54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2A6176-A130-E141-A70F-355DDE2CB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22D0D7B-71EF-2942-985D-72D73AA87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D7FCA5-E871-504C-A1DF-9C3360CAE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F859-C312-4C4A-A66D-B086E74E8BB2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F26853-9BD0-B94D-92FC-9F4DEB2D7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3119F8-6F4E-9E44-B478-D29EAC22C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068D-9883-FF4E-A775-AA98EFD91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607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8A4946-ABB8-BD49-853A-C69DE1BCC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3496F6-4136-B04B-9634-6F9A3FED60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A755334-2811-7646-86C8-8C52B94539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FE6430D-377C-3C4D-8E51-DFB3B19A8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F859-C312-4C4A-A66D-B086E74E8BB2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294A23A-4594-4740-B61D-399C30675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0CA1B8D-99F8-E749-9B1F-425D7DC5C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068D-9883-FF4E-A775-AA98EFD91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616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F4456F-6CB9-7440-821D-132B8B619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43A0DD-C49D-E64D-B19A-E51D54219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39B63B4-1498-B745-8D23-7373F37B3E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756F8A5-1D88-214E-BDA4-73CC15965B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1FCA86D-E028-9841-A227-1C309468D3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7313940-C035-7540-BD5D-4AABDD779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F859-C312-4C4A-A66D-B086E74E8BB2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5CC594C-22E5-6049-AEA5-8148611A9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02FFB8C-A66E-A94E-A68A-F0B32E657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068D-9883-FF4E-A775-AA98EFD91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405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8BE28F-A869-5146-B265-221890E62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C8E9C28-F050-8E43-9668-978F1D313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F859-C312-4C4A-A66D-B086E74E8BB2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959A336-71ED-CA48-84AC-179181216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540EE6B-1830-C542-9D9A-689C80512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068D-9883-FF4E-A775-AA98EFD91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139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98214E5-7073-5E46-85DD-DE4D2B259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F859-C312-4C4A-A66D-B086E74E8BB2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0BDC21D-A5CD-4A48-89E2-32071360B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48F1D62-9183-E842-B589-BE7AA5D7F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068D-9883-FF4E-A775-AA98EFD91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594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ECF8BC-FD56-A341-BCB7-2ED787B4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7C02FF-C3BA-8941-A5B3-B22A1D141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650975F-588A-BC4B-A39E-FE70F35946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F2C65D3-F73E-0D4E-A04A-5C98CB289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F859-C312-4C4A-A66D-B086E74E8BB2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40B24A6-A20E-5F49-B0C9-6C85536AB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95D56CE-FE15-E649-8000-2B7F8B0E0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068D-9883-FF4E-A775-AA98EFD91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27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E6CFEC-9CDA-B842-883A-77FD6DB29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02D009D-54FA-CE46-92E7-6E6FE5FCAA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CFF1674-07DB-4541-A648-51929AE00D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E41BF0-AEE9-4341-B651-6B927BB0F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F859-C312-4C4A-A66D-B086E74E8BB2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4D73777-8767-344D-BBC6-6664B7B8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01E14E9-3D64-314D-B2B0-CFEA19961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068D-9883-FF4E-A775-AA98EFD91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339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4389EC-8D4D-2F4F-87F8-FBCD3FF16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F978F54-5C86-B24A-942B-59B431883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CDFE67-95CA-054E-A4A7-66B5DED766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FF859-C312-4C4A-A66D-B086E74E8BB2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96F03A-2B8E-0246-8269-63BB737401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57581C-3EFE-7647-94B8-7BBADD7992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D068D-9883-FF4E-A775-AA98EFD91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61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5.jpeg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 /><Relationship Id="rId2" Type="http://schemas.openxmlformats.org/officeDocument/2006/relationships/chart" Target="../charts/chart2.xml" /><Relationship Id="rId1" Type="http://schemas.openxmlformats.org/officeDocument/2006/relationships/slideLayout" Target="../slideLayouts/slideLayout2.xml" /><Relationship Id="rId5" Type="http://schemas.openxmlformats.org/officeDocument/2006/relationships/chart" Target="../charts/chart5.xml" /><Relationship Id="rId4" Type="http://schemas.openxmlformats.org/officeDocument/2006/relationships/chart" Target="../charts/chart4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 /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Relationship Id="rId4" Type="http://schemas.openxmlformats.org/officeDocument/2006/relationships/chart" Target="../charts/char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497A5B-0DCC-AC43-BE4A-24C1F585E4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1890" y="2357437"/>
            <a:ext cx="9144000" cy="2143125"/>
          </a:xfrm>
        </p:spPr>
        <p:txBody>
          <a:bodyPr>
            <a:noAutofit/>
          </a:bodyPr>
          <a:lstStyle/>
          <a:p>
            <a:r>
              <a:rPr lang="ru-RU" sz="4400"/>
              <a:t>Развитие системы венчурного  финансирования  в РФ как фактора интеграции в международный финансовый сектор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5E7EDD5-7279-E845-A270-05611AA53B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33045" y="4956573"/>
            <a:ext cx="4500563" cy="1577180"/>
          </a:xfrm>
        </p:spPr>
        <p:txBody>
          <a:bodyPr>
            <a:normAutofit/>
          </a:bodyPr>
          <a:lstStyle/>
          <a:p>
            <a:pPr algn="l"/>
            <a:r>
              <a:rPr lang="ru-RU" sz="1800">
                <a:latin typeface="+mj-lt"/>
                <a:cs typeface="Times New Roman" panose="02020603050405020304" pitchFamily="18" charset="0"/>
              </a:rPr>
              <a:t>Студент 4 курса Уральского  государственного  экономического университета Завьялова М.Ю.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ACB27D-6FC1-6A47-8551-C24001CB2F9B}"/>
              </a:ext>
            </a:extLst>
          </p:cNvPr>
          <p:cNvSpPr txBox="1"/>
          <p:nvPr/>
        </p:nvSpPr>
        <p:spPr>
          <a:xfrm>
            <a:off x="5184576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EB6FE2-1F7A-D049-8A23-BFB1E6AB1F53}"/>
              </a:ext>
            </a:extLst>
          </p:cNvPr>
          <p:cNvSpPr txBox="1"/>
          <p:nvPr/>
        </p:nvSpPr>
        <p:spPr>
          <a:xfrm>
            <a:off x="1139877" y="419540"/>
            <a:ext cx="10427387" cy="12943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 «Уральский государственный экономический</a:t>
            </a:r>
            <a:endParaRPr lang="ru-RU" sz="14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университет»</a:t>
            </a:r>
            <a:endParaRPr lang="ru-RU" sz="14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3F0C315-C4D4-CB46-82A3-4FD451881597}"/>
              </a:ext>
            </a:extLst>
          </p:cNvPr>
          <p:cNvSpPr/>
          <p:nvPr/>
        </p:nvSpPr>
        <p:spPr>
          <a:xfrm>
            <a:off x="232171" y="196453"/>
            <a:ext cx="11697891" cy="6337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27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7DA993-6076-D149-9332-992250DB3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867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>
                <a:solidFill>
                  <a:srgbClr val="FF0000"/>
                </a:solidFill>
              </a:rPr>
              <a:t>Основные направления стимулирования развития венчурного финансирования в России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FD47C4-5084-3B4D-8ECF-5FCF478A0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606" y="1838325"/>
            <a:ext cx="11199019" cy="4351338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2400"/>
              <a:t>совершенствование законодательства Российской Федерации;</a:t>
            </a:r>
          </a:p>
          <a:p>
            <a:pPr marL="514350" indent="-514350">
              <a:buAutoNum type="arabicPeriod"/>
            </a:pPr>
            <a:r>
              <a:rPr lang="ru-RU" sz="2400"/>
              <a:t>создание единого органа, контролирующего  деятельность государственных институтов для устранения дублирующих    функций и выявление неохваченных  участков экосистемы;</a:t>
            </a:r>
          </a:p>
          <a:p>
            <a:pPr marL="514350" indent="-514350">
              <a:buAutoNum type="arabicPeriod"/>
            </a:pPr>
            <a:r>
              <a:rPr lang="ru-RU" sz="2400"/>
              <a:t>разработка четкой цели деятельности каждого института развития;</a:t>
            </a:r>
          </a:p>
          <a:p>
            <a:pPr marL="514350" indent="-514350">
              <a:buAutoNum type="arabicPeriod"/>
            </a:pPr>
            <a:r>
              <a:rPr lang="ru-RU" sz="2400"/>
              <a:t>реформирование системы высшего образования для обеспечения стабильного потока проектов;</a:t>
            </a:r>
          </a:p>
          <a:p>
            <a:pPr marL="514350" indent="-514350">
              <a:buAutoNum type="arabicPeriod"/>
            </a:pPr>
            <a:r>
              <a:rPr lang="ru-RU" sz="2400"/>
              <a:t>поддержка нужной инфраструктуры для улучшения  региональный экосистемы;</a:t>
            </a:r>
          </a:p>
          <a:p>
            <a:pPr marL="514350" indent="-514350">
              <a:buAutoNum type="arabicPeriod"/>
            </a:pPr>
            <a:r>
              <a:rPr lang="ru-RU" sz="2400"/>
              <a:t>развитие   краудфандинга как способа привлечения дополнительного капитала.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7B68567-8ADA-344D-89DD-9E300916EB0A}"/>
              </a:ext>
            </a:extLst>
          </p:cNvPr>
          <p:cNvSpPr/>
          <p:nvPr/>
        </p:nvSpPr>
        <p:spPr>
          <a:xfrm>
            <a:off x="232171" y="196453"/>
            <a:ext cx="11697891" cy="6337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967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136EF7-D676-2F4B-99C4-8E55B9CCF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591" y="249039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800">
                <a:solidFill>
                  <a:srgbClr val="FF0000"/>
                </a:solidFill>
              </a:rPr>
              <a:t>Спасибо за внимание!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2A7D54D-7A30-4F45-98DC-B1A62F5F46A6}"/>
              </a:ext>
            </a:extLst>
          </p:cNvPr>
          <p:cNvSpPr/>
          <p:nvPr/>
        </p:nvSpPr>
        <p:spPr>
          <a:xfrm>
            <a:off x="232171" y="196453"/>
            <a:ext cx="11697891" cy="6337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745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BA25B2-01E8-E649-98D2-870E30F63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3414" y="-3798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>
                <a:solidFill>
                  <a:srgbClr val="FF0000"/>
                </a:solidFill>
              </a:rPr>
              <a:t>Обзор мирового рынка венчурных инвестиций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4E1098-AF12-A14D-A202-AA32C6D69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3044" y="6031508"/>
            <a:ext cx="10698956" cy="12600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/>
              <a:t>Рисунок 1. Ключевые игроки мирового рынка венчурных инвестиций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9E1FE87-C56D-C645-A6C9-2B27A5205B2F}"/>
              </a:ext>
            </a:extLst>
          </p:cNvPr>
          <p:cNvSpPr/>
          <p:nvPr/>
        </p:nvSpPr>
        <p:spPr>
          <a:xfrm>
            <a:off x="232171" y="196453"/>
            <a:ext cx="11697891" cy="6337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5">
            <a:extLst>
              <a:ext uri="{FF2B5EF4-FFF2-40B4-BE49-F238E27FC236}">
                <a16:creationId xmlns:a16="http://schemas.microsoft.com/office/drawing/2014/main" id="{580C1214-1790-3B49-9CFE-CA45AFC8694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69"/>
          <a:stretch/>
        </p:blipFill>
        <p:spPr>
          <a:xfrm>
            <a:off x="1476848" y="1221217"/>
            <a:ext cx="9071738" cy="4666028"/>
          </a:xfrm>
          <a:prstGeom prst="rect">
            <a:avLst/>
          </a:prstGeom>
        </p:spPr>
      </p:pic>
      <p:pic>
        <p:nvPicPr>
          <p:cNvPr id="7" name="Рисунок 7">
            <a:extLst>
              <a:ext uri="{FF2B5EF4-FFF2-40B4-BE49-F238E27FC236}">
                <a16:creationId xmlns:a16="http://schemas.microsoft.com/office/drawing/2014/main" id="{015245BD-9DD0-C642-8D51-EEA00F3E10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072" y="3006771"/>
            <a:ext cx="977202" cy="652771"/>
          </a:xfrm>
          <a:prstGeom prst="rect">
            <a:avLst/>
          </a:prstGeom>
        </p:spPr>
      </p:pic>
      <p:pic>
        <p:nvPicPr>
          <p:cNvPr id="9" name="Рисунок 9">
            <a:extLst>
              <a:ext uri="{FF2B5EF4-FFF2-40B4-BE49-F238E27FC236}">
                <a16:creationId xmlns:a16="http://schemas.microsoft.com/office/drawing/2014/main" id="{A6AB22BD-2B9E-5149-9B5B-0E973DA7B8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19123" y="1637115"/>
            <a:ext cx="1056586" cy="673152"/>
          </a:xfrm>
          <a:prstGeom prst="rect">
            <a:avLst/>
          </a:prstGeom>
        </p:spPr>
      </p:pic>
      <p:pic>
        <p:nvPicPr>
          <p:cNvPr id="11" name="Рисунок 11">
            <a:extLst>
              <a:ext uri="{FF2B5EF4-FFF2-40B4-BE49-F238E27FC236}">
                <a16:creationId xmlns:a16="http://schemas.microsoft.com/office/drawing/2014/main" id="{4200E7FA-2CDD-FA4F-B474-CB53B39346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0686" y="2237576"/>
            <a:ext cx="1056587" cy="769195"/>
          </a:xfrm>
          <a:prstGeom prst="rect">
            <a:avLst/>
          </a:prstGeom>
        </p:spPr>
      </p:pic>
      <p:pic>
        <p:nvPicPr>
          <p:cNvPr id="13" name="Рисунок 13">
            <a:extLst>
              <a:ext uri="{FF2B5EF4-FFF2-40B4-BE49-F238E27FC236}">
                <a16:creationId xmlns:a16="http://schemas.microsoft.com/office/drawing/2014/main" id="{F95E2249-231D-F04C-AA21-07A8C1A097B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450" y="1632372"/>
            <a:ext cx="974622" cy="65277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B0F7681-0251-304C-9BF6-225AFDA2EB5E}"/>
              </a:ext>
            </a:extLst>
          </p:cNvPr>
          <p:cNvSpPr txBox="1"/>
          <p:nvPr/>
        </p:nvSpPr>
        <p:spPr>
          <a:xfrm>
            <a:off x="3399075" y="2310267"/>
            <a:ext cx="3502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800"/>
              <a:t>56,3%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EE01C0-8C56-B34C-85B7-AA70A6055A63}"/>
              </a:ext>
            </a:extLst>
          </p:cNvPr>
          <p:cNvSpPr txBox="1"/>
          <p:nvPr/>
        </p:nvSpPr>
        <p:spPr>
          <a:xfrm>
            <a:off x="8825673" y="3721186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800"/>
              <a:t>21,3%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EAA0FD4-892D-BA4B-8E94-C0EDB93256D3}"/>
              </a:ext>
            </a:extLst>
          </p:cNvPr>
          <p:cNvSpPr txBox="1"/>
          <p:nvPr/>
        </p:nvSpPr>
        <p:spPr>
          <a:xfrm>
            <a:off x="7897996" y="2257970"/>
            <a:ext cx="1445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800"/>
              <a:t>0,34%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BE29366-E42C-5A4E-9D22-ED9D184E51D9}"/>
              </a:ext>
            </a:extLst>
          </p:cNvPr>
          <p:cNvSpPr txBox="1"/>
          <p:nvPr/>
        </p:nvSpPr>
        <p:spPr>
          <a:xfrm>
            <a:off x="5180111" y="2715518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 sz="280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9CCB02-B993-B94E-AD60-30790790BCF2}"/>
              </a:ext>
            </a:extLst>
          </p:cNvPr>
          <p:cNvSpPr txBox="1"/>
          <p:nvPr/>
        </p:nvSpPr>
        <p:spPr>
          <a:xfrm>
            <a:off x="6069196" y="3027191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800"/>
              <a:t>8,3%</a:t>
            </a:r>
          </a:p>
        </p:txBody>
      </p:sp>
    </p:spTree>
    <p:extLst>
      <p:ext uri="{BB962C8B-B14F-4D97-AF65-F5344CB8AC3E}">
        <p14:creationId xmlns:p14="http://schemas.microsoft.com/office/powerpoint/2010/main" val="3512866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409596-62D0-B641-958C-257738C1A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45671"/>
          </a:xfrm>
        </p:spPr>
        <p:txBody>
          <a:bodyPr>
            <a:normAutofit/>
          </a:bodyPr>
          <a:lstStyle/>
          <a:p>
            <a:pPr algn="ctr"/>
            <a:r>
              <a:rPr lang="ru-RU" sz="3600">
                <a:solidFill>
                  <a:srgbClr val="FF0000"/>
                </a:solidFill>
              </a:rPr>
              <a:t>Этапы венчурного  финансирования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F54045-7564-D240-93FF-2E46D6987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6864" y="6055518"/>
            <a:ext cx="9198769" cy="674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/>
              <a:t>Рисунок  2. Этапы развития венчурной экосистемы </a:t>
            </a:r>
          </a:p>
        </p:txBody>
      </p:sp>
      <p:pic>
        <p:nvPicPr>
          <p:cNvPr id="6" name="Рисунок 5" descr="D:\User\Desktop\ппппп.png">
            <a:extLst>
              <a:ext uri="{FF2B5EF4-FFF2-40B4-BE49-F238E27FC236}">
                <a16:creationId xmlns:a16="http://schemas.microsoft.com/office/drawing/2014/main" id="{8B54D345-FAF8-2F41-9AD6-A1D435C67472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0" t="6558" r="-1"/>
          <a:stretch/>
        </p:blipFill>
        <p:spPr bwMode="auto">
          <a:xfrm>
            <a:off x="2149077" y="719937"/>
            <a:ext cx="7864078" cy="5335581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938830C-1949-0742-82B7-5A9E57A6C344}"/>
              </a:ext>
            </a:extLst>
          </p:cNvPr>
          <p:cNvSpPr/>
          <p:nvPr/>
        </p:nvSpPr>
        <p:spPr>
          <a:xfrm>
            <a:off x="232171" y="196453"/>
            <a:ext cx="11697891" cy="6337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671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857" y="-306400"/>
            <a:ext cx="11818257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rgbClr val="FF0000"/>
                </a:solidFill>
              </a:rPr>
              <a:t>Объем венчурных инвестиций в странах-лидерах, в млрд. долл. 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3279830"/>
              </p:ext>
            </p:extLst>
          </p:nvPr>
        </p:nvGraphicFramePr>
        <p:xfrm>
          <a:off x="1492023" y="580572"/>
          <a:ext cx="9120866" cy="5675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23299" y="6255657"/>
            <a:ext cx="7658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Рисунок 3. Объем венчурных инвестиций в странах-лидерах, в млрд. долл. </a:t>
            </a:r>
          </a:p>
        </p:txBody>
      </p:sp>
    </p:spTree>
    <p:extLst>
      <p:ext uri="{BB962C8B-B14F-4D97-AF65-F5344CB8AC3E}">
        <p14:creationId xmlns:p14="http://schemas.microsoft.com/office/powerpoint/2010/main" val="3270235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45239514"/>
              </p:ext>
            </p:extLst>
          </p:nvPr>
        </p:nvGraphicFramePr>
        <p:xfrm>
          <a:off x="1217611" y="1049411"/>
          <a:ext cx="3440113" cy="2537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29618569"/>
              </p:ext>
            </p:extLst>
          </p:nvPr>
        </p:nvGraphicFramePr>
        <p:xfrm>
          <a:off x="6285508" y="1049411"/>
          <a:ext cx="3457575" cy="2423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248622326"/>
              </p:ext>
            </p:extLst>
          </p:nvPr>
        </p:nvGraphicFramePr>
        <p:xfrm>
          <a:off x="731836" y="4171950"/>
          <a:ext cx="3925888" cy="2500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245095612"/>
              </p:ext>
            </p:extLst>
          </p:nvPr>
        </p:nvGraphicFramePr>
        <p:xfrm>
          <a:off x="5916805" y="3956449"/>
          <a:ext cx="3900486" cy="2757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448751" y="757179"/>
            <a:ext cx="9778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Россия</a:t>
            </a:r>
            <a:r>
              <a:rPr lang="ru-RU" dirty="0"/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67048" y="757179"/>
            <a:ext cx="692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США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095333" y="3587293"/>
            <a:ext cx="12542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Казахстан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7550116" y="3514666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Европа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51128" y="67484"/>
            <a:ext cx="118769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Структура венчурного инвестирования стран-лидеров по секторам</a:t>
            </a:r>
          </a:p>
        </p:txBody>
      </p:sp>
    </p:spTree>
    <p:extLst>
      <p:ext uri="{BB962C8B-B14F-4D97-AF65-F5344CB8AC3E}">
        <p14:creationId xmlns:p14="http://schemas.microsoft.com/office/powerpoint/2010/main" val="2935568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A773B7-F17D-2646-B9B5-E2CF1D839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5855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>
                <a:solidFill>
                  <a:srgbClr val="FF0000"/>
                </a:solidFill>
              </a:rPr>
              <a:t>Современное состояние рынка венчурных инвестиций в России 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0945" y="5813957"/>
            <a:ext cx="5602710" cy="84132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D99B09-71AC-EE4A-ABF9-C21902914D47}"/>
              </a:ext>
            </a:extLst>
          </p:cNvPr>
          <p:cNvSpPr txBox="1"/>
          <p:nvPr/>
        </p:nvSpPr>
        <p:spPr>
          <a:xfrm>
            <a:off x="6774657" y="5911453"/>
            <a:ext cx="5036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dirty="0"/>
              <a:t>Рисунок 6. Число сделок венчурного финансирования с 2012-2017 гг.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71213770-32E2-CB47-88A0-E1E3B6D3D1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2683577"/>
              </p:ext>
            </p:extLst>
          </p:nvPr>
        </p:nvGraphicFramePr>
        <p:xfrm>
          <a:off x="6393655" y="1325563"/>
          <a:ext cx="5417345" cy="4300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30AB724-C9B4-AB42-9614-175EC3D2E9F5}"/>
              </a:ext>
            </a:extLst>
          </p:cNvPr>
          <p:cNvSpPr/>
          <p:nvPr/>
        </p:nvSpPr>
        <p:spPr>
          <a:xfrm>
            <a:off x="232171" y="196453"/>
            <a:ext cx="11697891" cy="6337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6CB651F4-4508-F84B-ACCE-32B2F1259A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86090500"/>
              </p:ext>
            </p:extLst>
          </p:nvPr>
        </p:nvGraphicFramePr>
        <p:xfrm>
          <a:off x="730187" y="1325563"/>
          <a:ext cx="5056463" cy="4172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70300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3754C7-D556-2A47-8C89-F4DD89F6C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53" y="282405"/>
            <a:ext cx="12192000" cy="500061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</a:rPr>
              <a:t>Совершенствование модели венчурных инвестиций в России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5F3827-4545-7244-AAEA-0FB12BA58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1161" y="6364714"/>
            <a:ext cx="10217892" cy="15374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/>
              <a:t>Рисунок 7. Инфраструктура венчурного финансирования Российской  Федерации</a:t>
            </a:r>
          </a:p>
        </p:txBody>
      </p:sp>
      <p:pic>
        <p:nvPicPr>
          <p:cNvPr id="6" name="Рисунок 5" descr="D:\User\Desktop\222.png">
            <a:extLst>
              <a:ext uri="{FF2B5EF4-FFF2-40B4-BE49-F238E27FC236}">
                <a16:creationId xmlns:a16="http://schemas.microsoft.com/office/drawing/2014/main" id="{B0F3AFBE-30C0-0C41-AC00-B3EBB80E4F7B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-1769" b="10784"/>
          <a:stretch/>
        </p:blipFill>
        <p:spPr bwMode="auto">
          <a:xfrm>
            <a:off x="2051161" y="987060"/>
            <a:ext cx="8612379" cy="53776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586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C4ED81-AD0F-7649-9278-AAFCF7ADD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282" y="-371078"/>
            <a:ext cx="11851667" cy="1696641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</a:rPr>
              <a:t>Предложение  по развитию российского венчурного рынка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AC56AD-98D0-9144-99E4-68902694B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768" y="6118241"/>
            <a:ext cx="11538122" cy="10713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dirty="0"/>
              <a:t>Таблица 1. Предложение по развитию российского венчурного рынка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98DCBF7-BB0B-D148-88FE-6EB210DB6CAA}"/>
              </a:ext>
            </a:extLst>
          </p:cNvPr>
          <p:cNvSpPr/>
          <p:nvPr/>
        </p:nvSpPr>
        <p:spPr>
          <a:xfrm>
            <a:off x="232171" y="196453"/>
            <a:ext cx="11697891" cy="6337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762420"/>
              </p:ext>
            </p:extLst>
          </p:nvPr>
        </p:nvGraphicFramePr>
        <p:xfrm>
          <a:off x="861769" y="827314"/>
          <a:ext cx="10706117" cy="516374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25902">
                  <a:extLst>
                    <a:ext uri="{9D8B030D-6E8A-4147-A177-3AD203B41FA5}">
                      <a16:colId xmlns:a16="http://schemas.microsoft.com/office/drawing/2014/main" val="840630255"/>
                    </a:ext>
                  </a:extLst>
                </a:gridCol>
                <a:gridCol w="3968100">
                  <a:extLst>
                    <a:ext uri="{9D8B030D-6E8A-4147-A177-3AD203B41FA5}">
                      <a16:colId xmlns:a16="http://schemas.microsoft.com/office/drawing/2014/main" val="2802409404"/>
                    </a:ext>
                  </a:extLst>
                </a:gridCol>
                <a:gridCol w="2510972">
                  <a:extLst>
                    <a:ext uri="{9D8B030D-6E8A-4147-A177-3AD203B41FA5}">
                      <a16:colId xmlns:a16="http://schemas.microsoft.com/office/drawing/2014/main" val="2813597759"/>
                    </a:ext>
                  </a:extLst>
                </a:gridCol>
                <a:gridCol w="3701143">
                  <a:extLst>
                    <a:ext uri="{9D8B030D-6E8A-4147-A177-3AD203B41FA5}">
                      <a16:colId xmlns:a16="http://schemas.microsoft.com/office/drawing/2014/main" val="895724018"/>
                    </a:ext>
                  </a:extLst>
                </a:gridCol>
              </a:tblGrid>
              <a:tr h="3522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№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Проблемы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Предложения автора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Механизм решения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736313"/>
                  </a:ext>
                </a:extLst>
              </a:tr>
              <a:tr h="1530816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Недостаточный объем грантовой поддержки инноваторов на ранней стадии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Увеличение объемов и качества поддержки малых инновационных компаний 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Увеличение объемов средств в фонд содействия развитию малого бизнеса в инновационной сфере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7810738"/>
                  </a:ext>
                </a:extLst>
              </a:tr>
              <a:tr h="396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Создание гибкого механизма выдачи грантов для малых инновационных компаний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4716870"/>
                  </a:ext>
                </a:extLst>
              </a:tr>
              <a:tr h="19236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Отсутствие широкого спектра механизмов привлечения финансирования на ранней стадии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829339"/>
                  </a:ext>
                </a:extLst>
              </a:tr>
              <a:tr h="7451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Недостаток инфраструктуры поддержки инноваторов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565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529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C4ED81-AD0F-7649-9278-AAFCF7ADD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115" y="-53300"/>
            <a:ext cx="12075885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</a:rPr>
              <a:t>Предложение  по развитию российского венчурного рынка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AC56AD-98D0-9144-99E4-68902694B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6795" y="6104642"/>
            <a:ext cx="11538122" cy="10713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/>
              <a:t>Таблица 1. Предложение по развитию российского венчурного рынка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0A606E-10DE-2D4F-8EE5-B4BC96942431}"/>
              </a:ext>
            </a:extLst>
          </p:cNvPr>
          <p:cNvSpPr txBox="1"/>
          <p:nvPr/>
        </p:nvSpPr>
        <p:spPr>
          <a:xfrm>
            <a:off x="10373251" y="141879"/>
            <a:ext cx="16561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600" i="1" dirty="0"/>
              <a:t>(Продолжение 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7C34D06-7DD5-7148-A2DF-595439A93F68}"/>
              </a:ext>
            </a:extLst>
          </p:cNvPr>
          <p:cNvSpPr/>
          <p:nvPr/>
        </p:nvSpPr>
        <p:spPr>
          <a:xfrm>
            <a:off x="232171" y="196453"/>
            <a:ext cx="11697891" cy="6337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621829"/>
              </p:ext>
            </p:extLst>
          </p:nvPr>
        </p:nvGraphicFramePr>
        <p:xfrm>
          <a:off x="536658" y="1102966"/>
          <a:ext cx="11088915" cy="50774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04041">
                  <a:extLst>
                    <a:ext uri="{9D8B030D-6E8A-4147-A177-3AD203B41FA5}">
                      <a16:colId xmlns:a16="http://schemas.microsoft.com/office/drawing/2014/main" val="3069453424"/>
                    </a:ext>
                  </a:extLst>
                </a:gridCol>
                <a:gridCol w="3385788">
                  <a:extLst>
                    <a:ext uri="{9D8B030D-6E8A-4147-A177-3AD203B41FA5}">
                      <a16:colId xmlns:a16="http://schemas.microsoft.com/office/drawing/2014/main" val="541544889"/>
                    </a:ext>
                  </a:extLst>
                </a:gridCol>
                <a:gridCol w="2452915">
                  <a:extLst>
                    <a:ext uri="{9D8B030D-6E8A-4147-A177-3AD203B41FA5}">
                      <a16:colId xmlns:a16="http://schemas.microsoft.com/office/drawing/2014/main" val="2941216137"/>
                    </a:ext>
                  </a:extLst>
                </a:gridCol>
                <a:gridCol w="4746171">
                  <a:extLst>
                    <a:ext uri="{9D8B030D-6E8A-4147-A177-3AD203B41FA5}">
                      <a16:colId xmlns:a16="http://schemas.microsoft.com/office/drawing/2014/main" val="4039477842"/>
                    </a:ext>
                  </a:extLst>
                </a:gridCol>
              </a:tblGrid>
              <a:tr h="1276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№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00" marR="348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Проблемы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00" marR="348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Предложения автора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00" marR="348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Механизм решения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00" marR="34800" marT="0" marB="0"/>
                </a:tc>
                <a:extLst>
                  <a:ext uri="{0D108BD9-81ED-4DB2-BD59-A6C34878D82A}">
                    <a16:rowId xmlns:a16="http://schemas.microsoft.com/office/drawing/2014/main" val="2320790294"/>
                  </a:ext>
                </a:extLst>
              </a:tr>
              <a:tr h="638007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4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00" marR="34800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Регулируется постановлением Правительства РФ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00" marR="34800" marT="0" marB="0"/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Развитие системы государственных гарантий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00" marR="348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Создание суверенного гарантийного фонда, управление которым осуществляется фондом развития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00" marR="34800" marT="0" marB="0"/>
                </a:tc>
                <a:extLst>
                  <a:ext uri="{0D108BD9-81ED-4DB2-BD59-A6C34878D82A}">
                    <a16:rowId xmlns:a16="http://schemas.microsoft.com/office/drawing/2014/main" val="312867967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Реализуется через механизм микрофинансовых организаций и крупных банков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00" marR="34800" marT="0" marB="0"/>
                </a:tc>
                <a:extLst>
                  <a:ext uri="{0D108BD9-81ED-4DB2-BD59-A6C34878D82A}">
                    <a16:rowId xmlns:a16="http://schemas.microsoft.com/office/drawing/2014/main" val="2657000538"/>
                  </a:ext>
                </a:extLst>
              </a:tr>
              <a:tr h="4975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5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00" marR="348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Реализуется через Инвестиционный фонд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00" marR="3480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264259"/>
                  </a:ext>
                </a:extLst>
              </a:tr>
              <a:tr h="510406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6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00" marR="34800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Отсутствие в законодательстве четкой процедуры прохождения валютного контроля резидентом при расчётах через счета</a:t>
                      </a:r>
                      <a:endParaRPr lang="ru-RU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00" marR="34800" marT="0" marB="0"/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Изменения в области валютного регулирования и контроля 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00" marR="348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Создание прозрачной процедуры прохождения валютного контроля при расчетах через счета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00" marR="34800" marT="0" marB="0"/>
                </a:tc>
                <a:extLst>
                  <a:ext uri="{0D108BD9-81ED-4DB2-BD59-A6C34878D82A}">
                    <a16:rowId xmlns:a16="http://schemas.microsoft.com/office/drawing/2014/main" val="2933977697"/>
                  </a:ext>
                </a:extLst>
              </a:tr>
              <a:tr h="7656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Организация в валютном управлении Банка России аналога компьютерной системы «Клиент-Банк» для подачи документов на оформление паспорта сделки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 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00" marR="34800" marT="0" marB="0"/>
                </a:tc>
                <a:extLst>
                  <a:ext uri="{0D108BD9-81ED-4DB2-BD59-A6C34878D82A}">
                    <a16:rowId xmlns:a16="http://schemas.microsoft.com/office/drawing/2014/main" val="672899004"/>
                  </a:ext>
                </a:extLst>
              </a:tr>
              <a:tr h="3828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7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00" marR="348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Длительные сроки оформления паспорта сделки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00" marR="3480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00" marR="34800" marT="0" marB="0"/>
                </a:tc>
                <a:extLst>
                  <a:ext uri="{0D108BD9-81ED-4DB2-BD59-A6C34878D82A}">
                    <a16:rowId xmlns:a16="http://schemas.microsoft.com/office/drawing/2014/main" val="602852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61013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397</Words>
  <Application>Microsoft Office PowerPoint</Application>
  <PresentationFormat>Широкоэкранный</PresentationFormat>
  <Paragraphs>72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Развитие системы венчурного  финансирования  в РФ как фактора интеграции в международный финансовый сектор </vt:lpstr>
      <vt:lpstr>Обзор мирового рынка венчурных инвестиций </vt:lpstr>
      <vt:lpstr>Этапы венчурного  финансирования </vt:lpstr>
      <vt:lpstr>Объем венчурных инвестиций в странах-лидерах, в млрд. долл. </vt:lpstr>
      <vt:lpstr>Презентация PowerPoint</vt:lpstr>
      <vt:lpstr>Современное состояние рынка венчурных инвестиций в России </vt:lpstr>
      <vt:lpstr>Совершенствование модели венчурных инвестиций в России </vt:lpstr>
      <vt:lpstr>Предложение  по развитию российского венчурного рынка </vt:lpstr>
      <vt:lpstr>Предложение  по развитию российского венчурного рынка </vt:lpstr>
      <vt:lpstr>Основные направления стимулирования развития венчурного финансирования в России 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системы венчурного  финансирования  в РФ как фактора интеграции в международный финансовый сектор</dc:title>
  <dc:creator>Неизвестный пользователь</dc:creator>
  <cp:lastModifiedBy>Неизвестный пользователь</cp:lastModifiedBy>
  <cp:revision>17</cp:revision>
  <dcterms:created xsi:type="dcterms:W3CDTF">2018-10-01T08:06:52Z</dcterms:created>
  <dcterms:modified xsi:type="dcterms:W3CDTF">2018-10-10T08:22:55Z</dcterms:modified>
</cp:coreProperties>
</file>